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71"/>
  </p:notesMasterIdLst>
  <p:handoutMasterIdLst>
    <p:handoutMasterId r:id="rId72"/>
  </p:handoutMasterIdLst>
  <p:sldIdLst>
    <p:sldId id="256" r:id="rId2"/>
    <p:sldId id="347" r:id="rId3"/>
    <p:sldId id="401" r:id="rId4"/>
    <p:sldId id="316" r:id="rId5"/>
    <p:sldId id="354" r:id="rId6"/>
    <p:sldId id="345" r:id="rId7"/>
    <p:sldId id="323" r:id="rId8"/>
    <p:sldId id="403" r:id="rId9"/>
    <p:sldId id="379" r:id="rId10"/>
    <p:sldId id="352" r:id="rId11"/>
    <p:sldId id="416" r:id="rId12"/>
    <p:sldId id="405" r:id="rId13"/>
    <p:sldId id="406" r:id="rId14"/>
    <p:sldId id="404" r:id="rId15"/>
    <p:sldId id="408" r:id="rId16"/>
    <p:sldId id="409" r:id="rId17"/>
    <p:sldId id="410" r:id="rId18"/>
    <p:sldId id="411" r:id="rId19"/>
    <p:sldId id="413" r:id="rId20"/>
    <p:sldId id="414" r:id="rId21"/>
    <p:sldId id="382" r:id="rId22"/>
    <p:sldId id="381" r:id="rId23"/>
    <p:sldId id="417" r:id="rId24"/>
    <p:sldId id="418" r:id="rId25"/>
    <p:sldId id="419" r:id="rId26"/>
    <p:sldId id="460" r:id="rId27"/>
    <p:sldId id="421" r:id="rId28"/>
    <p:sldId id="422" r:id="rId29"/>
    <p:sldId id="423" r:id="rId30"/>
    <p:sldId id="424" r:id="rId31"/>
    <p:sldId id="383" r:id="rId32"/>
    <p:sldId id="425" r:id="rId33"/>
    <p:sldId id="431" r:id="rId34"/>
    <p:sldId id="432" r:id="rId35"/>
    <p:sldId id="433" r:id="rId36"/>
    <p:sldId id="434" r:id="rId37"/>
    <p:sldId id="435" r:id="rId38"/>
    <p:sldId id="436" r:id="rId39"/>
    <p:sldId id="350" r:id="rId40"/>
    <p:sldId id="359" r:id="rId41"/>
    <p:sldId id="428" r:id="rId42"/>
    <p:sldId id="427" r:id="rId43"/>
    <p:sldId id="438" r:id="rId44"/>
    <p:sldId id="439" r:id="rId45"/>
    <p:sldId id="440" r:id="rId46"/>
    <p:sldId id="441" r:id="rId47"/>
    <p:sldId id="442" r:id="rId48"/>
    <p:sldId id="444" r:id="rId49"/>
    <p:sldId id="443" r:id="rId50"/>
    <p:sldId id="430" r:id="rId51"/>
    <p:sldId id="448" r:id="rId52"/>
    <p:sldId id="446" r:id="rId53"/>
    <p:sldId id="447" r:id="rId54"/>
    <p:sldId id="449" r:id="rId55"/>
    <p:sldId id="450" r:id="rId56"/>
    <p:sldId id="456" r:id="rId57"/>
    <p:sldId id="445" r:id="rId58"/>
    <p:sldId id="361" r:id="rId59"/>
    <p:sldId id="360" r:id="rId60"/>
    <p:sldId id="386" r:id="rId61"/>
    <p:sldId id="389" r:id="rId62"/>
    <p:sldId id="387" r:id="rId63"/>
    <p:sldId id="388" r:id="rId64"/>
    <p:sldId id="455" r:id="rId65"/>
    <p:sldId id="459" r:id="rId66"/>
    <p:sldId id="453" r:id="rId67"/>
    <p:sldId id="457" r:id="rId68"/>
    <p:sldId id="348" r:id="rId69"/>
    <p:sldId id="312" r:id="rId70"/>
  </p:sldIdLst>
  <p:sldSz cx="12192000" cy="6858000"/>
  <p:notesSz cx="7104063" cy="10234613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9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EEBF7"/>
    <a:srgbClr val="CC3300"/>
    <a:srgbClr val="2E75B6"/>
    <a:srgbClr val="B2B2B2"/>
    <a:srgbClr val="202020"/>
    <a:srgbClr val="323232"/>
    <a:srgbClr val="CC0000"/>
    <a:srgbClr val="FF3300"/>
    <a:srgbClr val="990000"/>
    <a:srgbClr val="FF8D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231" autoAdjust="0"/>
    <p:restoredTop sz="94660"/>
  </p:normalViewPr>
  <p:slideViewPr>
    <p:cSldViewPr snapToGrid="0" showGuides="1">
      <p:cViewPr varScale="1">
        <p:scale>
          <a:sx n="129" d="100"/>
          <a:sy n="129" d="100"/>
        </p:scale>
        <p:origin x="208" y="680"/>
      </p:cViewPr>
      <p:guideLst>
        <p:guide orient="horz" pos="2160"/>
        <p:guide pos="3891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  <a:t>2021/6/25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  <a:t>2021/6/25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单击此处添加标题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2021/6/25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单击此处添加副标题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2021/6/25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2021/6/25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3751117"/>
            <a:ext cx="7321550" cy="811357"/>
          </a:xfrm>
        </p:spPr>
        <p:txBody>
          <a:bodyPr anchor="b">
            <a:normAutofit/>
          </a:bodyPr>
          <a:lstStyle>
            <a:lvl1pPr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7321550" cy="64755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2021/6/25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2400" b="1" i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2021/6/25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2021/6/25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800"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2021/6/25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2021/6/25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2021/6/25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8" name="直接连接符 7" hidden="1"/>
          <p:cNvCxnSpPr/>
          <p:nvPr userDrawn="1"/>
        </p:nvCxnSpPr>
        <p:spPr>
          <a:xfrm>
            <a:off x="742950" y="434340"/>
            <a:ext cx="0" cy="13912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2021/6/25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2021/6/25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.png"/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0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0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2067" y="1371600"/>
            <a:ext cx="9794192" cy="2138363"/>
          </a:xfrm>
        </p:spPr>
        <p:txBody>
          <a:bodyPr/>
          <a:lstStyle/>
          <a:p>
            <a:r>
              <a:rPr lang="en-US" altLang="en-US" sz="4800" dirty="0"/>
              <a:t>Formal Method 2021-Spring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86205" y="3602038"/>
            <a:ext cx="9144000" cy="1655762"/>
          </a:xfrm>
        </p:spPr>
        <p:txBody>
          <a:bodyPr/>
          <a:lstStyle/>
          <a:p>
            <a:r>
              <a:rPr lang="en-US" altLang="zh-CN" sz="2400" dirty="0"/>
              <a:t>Recitation</a:t>
            </a:r>
            <a:r>
              <a:rPr lang="zh-CN" altLang="en-US" sz="2400" dirty="0"/>
              <a:t> </a:t>
            </a:r>
            <a:r>
              <a:rPr lang="en-US" altLang="zh-CN" sz="2400" dirty="0"/>
              <a:t>Lecture</a:t>
            </a:r>
            <a:r>
              <a:rPr lang="zh-CN" altLang="en-US" sz="2400" dirty="0"/>
              <a:t> </a:t>
            </a:r>
            <a:r>
              <a:rPr lang="en-US" altLang="zh-CN" sz="2400" dirty="0"/>
              <a:t>03</a:t>
            </a:r>
            <a:endParaRPr lang="en-GB" altLang="zh-CN" sz="2400" dirty="0"/>
          </a:p>
          <a:p>
            <a:endParaRPr lang="en-US" altLang="en-US" sz="3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722" y="155078"/>
            <a:ext cx="10515600" cy="1325563"/>
          </a:xfrm>
        </p:spPr>
        <p:txBody>
          <a:bodyPr/>
          <a:lstStyle/>
          <a:p>
            <a:r>
              <a:rPr lang="en-US" altLang="en-US" sz="4400" dirty="0"/>
              <a:t>线性算数理论</a:t>
            </a:r>
            <a:r>
              <a:rPr lang="zh-CN" altLang="en-US" sz="4400" dirty="0"/>
              <a:t>：算法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4125595" y="2414270"/>
            <a:ext cx="5903595" cy="19476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340" indent="-280670" fontAlgn="auto">
              <a:lnSpc>
                <a:spcPct val="150000"/>
              </a:lnSpc>
              <a:buFont typeface="Wingdings" panose="05000000000000000000" charset="0"/>
              <a:buChar char=""/>
              <a:extLst>
                <a:ext uri="{35155182-B16C-46BC-9424-99874614C6A1}">
                  <wpsdc:indentchars xmlns:wpsdc="http://www.wps.cn/officeDocument/2017/drawingmlCustomData" xmlns="" val="-79" checksum="3893684283"/>
                  <wpsdc:marlchars xmlns:wpsdc="http://www.wps.cn/officeDocument/2017/drawingmlCustomData" xmlns="" val="79" checksum="883885931"/>
                </a:ext>
              </a:extLst>
            </a:pPr>
            <a:r>
              <a:rPr lang="en-US" altLang="zh-CN" sz="2800" dirty="0"/>
              <a:t> Fourier-</a:t>
            </a:r>
            <a:r>
              <a:rPr lang="en-US" altLang="zh-CN" sz="2800" dirty="0" err="1"/>
              <a:t>Motzkin</a:t>
            </a:r>
            <a:r>
              <a:rPr lang="zh-CN" altLang="en-US" sz="2800" dirty="0"/>
              <a:t>消元法</a:t>
            </a:r>
            <a:endParaRPr lang="en-US" altLang="zh-CN" sz="2800" dirty="0"/>
          </a:p>
          <a:p>
            <a:pPr marL="180340" indent="-280670" fontAlgn="auto">
              <a:lnSpc>
                <a:spcPct val="150000"/>
              </a:lnSpc>
              <a:buFont typeface="Wingdings" panose="05000000000000000000" charset="0"/>
              <a:buChar char=""/>
              <a:extLst>
                <a:ext uri="{35155182-B16C-46BC-9424-99874614C6A1}">
                  <wpsdc:indentchars xmlns:wpsdc="http://www.wps.cn/officeDocument/2017/drawingmlCustomData" xmlns="" val="-79" checksum="3893684283"/>
                  <wpsdc:marlchars xmlns:wpsdc="http://www.wps.cn/officeDocument/2017/drawingmlCustomData" xmlns="" val="79" checksum="883885931"/>
                </a:ext>
              </a:extLst>
            </a:pPr>
            <a:r>
              <a:rPr lang="zh-CN" altLang="en-US" sz="2800" dirty="0"/>
              <a:t> 单纯形法</a:t>
            </a:r>
          </a:p>
          <a:p>
            <a:pPr marL="180340" indent="-280670" fontAlgn="auto">
              <a:lnSpc>
                <a:spcPct val="150000"/>
              </a:lnSpc>
              <a:buFont typeface="Wingdings" panose="05000000000000000000" charset="0"/>
              <a:buChar char=""/>
              <a:extLst>
                <a:ext uri="{35155182-B16C-46BC-9424-99874614C6A1}">
                  <wpsdc:indentchars xmlns:wpsdc="http://www.wps.cn/officeDocument/2017/drawingmlCustomData" xmlns="" val="-79" checksum="3893684283"/>
                  <wpsdc:marlchars xmlns:wpsdc="http://www.wps.cn/officeDocument/2017/drawingmlCustomData" xmlns="" val="79" checksum="883885931"/>
                </a:ext>
              </a:extLst>
            </a:pPr>
            <a:r>
              <a:rPr lang="zh-CN" altLang="en-US" sz="2800" dirty="0"/>
              <a:t> 分支定界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722" y="155078"/>
            <a:ext cx="10515600" cy="1325563"/>
          </a:xfrm>
        </p:spPr>
        <p:txBody>
          <a:bodyPr/>
          <a:lstStyle/>
          <a:p>
            <a:r>
              <a:rPr lang="en-US" altLang="en-US" sz="4400" dirty="0"/>
              <a:t>线性算数理论</a:t>
            </a:r>
            <a:r>
              <a:rPr lang="zh-CN" altLang="en-US" sz="4400" dirty="0"/>
              <a:t>：算法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4125595" y="2414270"/>
            <a:ext cx="5903595" cy="19476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340" indent="-280670" fontAlgn="auto">
              <a:lnSpc>
                <a:spcPct val="150000"/>
              </a:lnSpc>
              <a:buFont typeface="Wingdings" panose="05000000000000000000" charset="0"/>
              <a:buChar char=""/>
              <a:extLst>
                <a:ext uri="{35155182-B16C-46BC-9424-99874614C6A1}">
                  <wpsdc:indentchars xmlns:wpsdc="http://www.wps.cn/officeDocument/2017/drawingmlCustomData" xmlns="" val="-79" checksum="3893684283"/>
                  <wpsdc:marlchars xmlns:wpsdc="http://www.wps.cn/officeDocument/2017/drawingmlCustomData" xmlns="" val="79" checksum="883885931"/>
                </a:ext>
              </a:extLst>
            </a:pPr>
            <a:r>
              <a:rPr lang="en-US" altLang="zh-CN" sz="2800" dirty="0"/>
              <a:t> </a:t>
            </a:r>
            <a:r>
              <a:rPr lang="en-US" altLang="zh-CN" sz="2800" dirty="0">
                <a:solidFill>
                  <a:srgbClr val="FF0000"/>
                </a:solidFill>
              </a:rPr>
              <a:t>Fourier-</a:t>
            </a:r>
            <a:r>
              <a:rPr lang="en-US" altLang="zh-CN" sz="2800" dirty="0" err="1">
                <a:solidFill>
                  <a:srgbClr val="FF0000"/>
                </a:solidFill>
              </a:rPr>
              <a:t>Motzkin</a:t>
            </a:r>
            <a:r>
              <a:rPr lang="zh-CN" altLang="en-US" sz="2800" dirty="0">
                <a:solidFill>
                  <a:srgbClr val="FF0000"/>
                </a:solidFill>
              </a:rPr>
              <a:t>消元法</a:t>
            </a:r>
            <a:endParaRPr lang="en-US" altLang="zh-CN" sz="2800" dirty="0">
              <a:solidFill>
                <a:srgbClr val="FF0000"/>
              </a:solidFill>
            </a:endParaRPr>
          </a:p>
          <a:p>
            <a:pPr marL="180340" indent="-280670" fontAlgn="auto">
              <a:lnSpc>
                <a:spcPct val="150000"/>
              </a:lnSpc>
              <a:buFont typeface="Wingdings" panose="05000000000000000000" charset="0"/>
              <a:buChar char=""/>
              <a:extLst>
                <a:ext uri="{35155182-B16C-46BC-9424-99874614C6A1}">
                  <wpsdc:indentchars xmlns:wpsdc="http://www.wps.cn/officeDocument/2017/drawingmlCustomData" xmlns="" val="-79" checksum="3893684283"/>
                  <wpsdc:marlchars xmlns:wpsdc="http://www.wps.cn/officeDocument/2017/drawingmlCustomData" xmlns="" val="79" checksum="883885931"/>
                </a:ext>
              </a:extLst>
            </a:pPr>
            <a:r>
              <a:rPr lang="zh-CN" altLang="en-US" sz="2800" dirty="0"/>
              <a:t> 单纯形法</a:t>
            </a:r>
          </a:p>
          <a:p>
            <a:pPr marL="180340" indent="-280670" fontAlgn="auto">
              <a:lnSpc>
                <a:spcPct val="150000"/>
              </a:lnSpc>
              <a:buFont typeface="Wingdings" panose="05000000000000000000" charset="0"/>
              <a:buChar char=""/>
              <a:extLst>
                <a:ext uri="{35155182-B16C-46BC-9424-99874614C6A1}">
                  <wpsdc:indentchars xmlns:wpsdc="http://www.wps.cn/officeDocument/2017/drawingmlCustomData" xmlns="" val="-79" checksum="3893684283"/>
                  <wpsdc:marlchars xmlns:wpsdc="http://www.wps.cn/officeDocument/2017/drawingmlCustomData" xmlns="" val="79" checksum="883885931"/>
                </a:ext>
              </a:extLst>
            </a:pPr>
            <a:r>
              <a:rPr lang="zh-CN" altLang="en-US" sz="2800" dirty="0"/>
              <a:t> 分支定界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722" y="155078"/>
            <a:ext cx="10515600" cy="1325563"/>
          </a:xfrm>
        </p:spPr>
        <p:txBody>
          <a:bodyPr/>
          <a:lstStyle/>
          <a:p>
            <a:r>
              <a:rPr lang="en-US" altLang="en-US" sz="4400" dirty="0"/>
              <a:t>线性算数理论</a:t>
            </a:r>
            <a:r>
              <a:rPr lang="zh-CN" altLang="en-US" sz="4400" dirty="0"/>
              <a:t>：</a:t>
            </a:r>
            <a:r>
              <a:rPr lang="en-US" altLang="zh-CN" sz="4400" dirty="0"/>
              <a:t>Fourier-Motzkin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480" y="2110105"/>
            <a:ext cx="10099675" cy="35687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722" y="155078"/>
            <a:ext cx="10515600" cy="1325563"/>
          </a:xfrm>
        </p:spPr>
        <p:txBody>
          <a:bodyPr/>
          <a:lstStyle/>
          <a:p>
            <a:r>
              <a:rPr lang="en-US" altLang="en-US" sz="4400" dirty="0"/>
              <a:t>线性算数理论</a:t>
            </a:r>
            <a:r>
              <a:rPr lang="zh-CN" altLang="en-US" sz="4400" dirty="0"/>
              <a:t>：</a:t>
            </a:r>
            <a:r>
              <a:rPr lang="en-US" altLang="zh-CN" sz="4400" dirty="0"/>
              <a:t>Fourier-Motzkin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4501515" y="2924175"/>
            <a:ext cx="2473325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340" indent="-280670" fontAlgn="auto">
              <a:lnSpc>
                <a:spcPct val="150000"/>
              </a:lnSpc>
              <a:buFont typeface="Wingdings" panose="05000000000000000000" charset="0"/>
              <a:buChar char=""/>
              <a:extLst>
                <a:ext uri="{35155182-B16C-46BC-9424-99874614C6A1}">
                  <wpsdc:indentchars xmlns:wpsdc="http://www.wps.cn/officeDocument/2017/drawingmlCustomData" xmlns="" val="-79" checksum="3893684283"/>
                  <wpsdc:marlchars xmlns:wpsdc="http://www.wps.cn/officeDocument/2017/drawingmlCustomData" xmlns="" val="79" checksum="883885931"/>
                </a:ext>
              </a:extLst>
            </a:pPr>
            <a:r>
              <a:rPr lang="zh-CN" altLang="en-US" sz="2800"/>
              <a:t>等式消去</a:t>
            </a:r>
            <a:endParaRPr lang="en-US" altLang="zh-CN" sz="2800"/>
          </a:p>
          <a:p>
            <a:pPr marL="180340" indent="-280670" fontAlgn="auto">
              <a:lnSpc>
                <a:spcPct val="150000"/>
              </a:lnSpc>
              <a:buFont typeface="Wingdings" panose="05000000000000000000" charset="0"/>
              <a:buChar char=""/>
              <a:extLst>
                <a:ext uri="{35155182-B16C-46BC-9424-99874614C6A1}">
                  <wpsdc:indentchars xmlns:wpsdc="http://www.wps.cn/officeDocument/2017/drawingmlCustomData" xmlns="" val="-79" checksum="3893684283"/>
                  <wpsdc:marlchars xmlns:wpsdc="http://www.wps.cn/officeDocument/2017/drawingmlCustomData" xmlns="" val="79" checksum="883885931"/>
                </a:ext>
              </a:extLst>
            </a:pPr>
            <a:r>
              <a:rPr lang="zh-CN" altLang="en-US" sz="2800"/>
              <a:t>消元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722" y="155078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en-US" sz="4400" dirty="0"/>
              <a:t>线性算数理论</a:t>
            </a:r>
            <a:r>
              <a:rPr lang="zh-CN" altLang="en-US" sz="4400" dirty="0"/>
              <a:t>：</a:t>
            </a:r>
            <a:r>
              <a:rPr lang="en-US" altLang="zh-CN" sz="4400" dirty="0"/>
              <a:t>Fourier-Motzkin</a:t>
            </a:r>
            <a:endParaRPr lang="en-US" altLang="en-US" sz="4400" dirty="0"/>
          </a:p>
        </p:txBody>
      </p:sp>
      <p:sp>
        <p:nvSpPr>
          <p:cNvPr id="3" name="文本框 2"/>
          <p:cNvSpPr txBox="1"/>
          <p:nvPr/>
        </p:nvSpPr>
        <p:spPr>
          <a:xfrm>
            <a:off x="594330" y="1332250"/>
            <a:ext cx="2065020" cy="9531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Tx/>
              <a:buChar char="-"/>
            </a:pPr>
            <a:r>
              <a:rPr kumimoji="1" lang="zh-CN" altLang="en-US" sz="2800" b="1" dirty="0"/>
              <a:t>等式消去</a:t>
            </a:r>
            <a:endParaRPr kumimoji="1" lang="en-US" altLang="zh-CN" sz="2800" b="1" dirty="0"/>
          </a:p>
          <a:p>
            <a:pPr marL="914400" lvl="1" indent="-457200">
              <a:buFontTx/>
              <a:buChar char="-"/>
            </a:pPr>
            <a:endParaRPr kumimoji="1" lang="en-US" altLang="zh-CN" sz="2800" b="1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B8CB715-88A5-1847-A03E-7E14390DFA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7087" y="2706705"/>
            <a:ext cx="2881796" cy="186591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C995A9B-A8C7-CA45-8204-A2471A09F2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0222" y="3042759"/>
            <a:ext cx="3035300" cy="11938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E08A674-050D-9743-AFBB-E57E34CEDD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4702" y="2971031"/>
            <a:ext cx="1409700" cy="419100"/>
          </a:xfrm>
          <a:prstGeom prst="rect">
            <a:avLst/>
          </a:prstGeom>
        </p:spPr>
      </p:pic>
      <p:sp>
        <p:nvSpPr>
          <p:cNvPr id="8" name="右箭头 7">
            <a:extLst>
              <a:ext uri="{FF2B5EF4-FFF2-40B4-BE49-F238E27FC236}">
                <a16:creationId xmlns:a16="http://schemas.microsoft.com/office/drawing/2014/main" id="{59CE72AC-CEFE-BA49-8BA6-4AEDFF5CFF19}"/>
              </a:ext>
            </a:extLst>
          </p:cNvPr>
          <p:cNvSpPr/>
          <p:nvPr/>
        </p:nvSpPr>
        <p:spPr>
          <a:xfrm>
            <a:off x="5122406" y="3429000"/>
            <a:ext cx="1947187" cy="4990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722" y="155078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en-US" sz="4400" dirty="0"/>
              <a:t>线性算数理论</a:t>
            </a:r>
            <a:r>
              <a:rPr lang="zh-CN" altLang="en-US" sz="4400" dirty="0"/>
              <a:t>：</a:t>
            </a:r>
            <a:r>
              <a:rPr lang="en-US" altLang="zh-CN" sz="4400" dirty="0"/>
              <a:t>Fourier-Motzkin</a:t>
            </a:r>
            <a:endParaRPr lang="en-US" altLang="en-US" sz="4400" dirty="0"/>
          </a:p>
        </p:txBody>
      </p:sp>
      <p:sp>
        <p:nvSpPr>
          <p:cNvPr id="3" name="文本框 2"/>
          <p:cNvSpPr txBox="1"/>
          <p:nvPr/>
        </p:nvSpPr>
        <p:spPr>
          <a:xfrm>
            <a:off x="594330" y="1332250"/>
            <a:ext cx="1352550" cy="9531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Tx/>
              <a:buChar char="-"/>
            </a:pPr>
            <a:r>
              <a:rPr kumimoji="1" lang="zh-CN" altLang="en-US" sz="2800" b="1" dirty="0"/>
              <a:t>消元</a:t>
            </a:r>
            <a:endParaRPr kumimoji="1" lang="en-US" altLang="zh-CN" sz="2800" b="1" dirty="0"/>
          </a:p>
          <a:p>
            <a:pPr marL="914400" lvl="1" indent="-457200">
              <a:buFontTx/>
              <a:buChar char="-"/>
            </a:pPr>
            <a:endParaRPr kumimoji="1" lang="en-US" altLang="zh-CN" sz="2800" b="1" dirty="0"/>
          </a:p>
        </p:txBody>
      </p:sp>
      <p:sp>
        <p:nvSpPr>
          <p:cNvPr id="4" name="文本框 3"/>
          <p:cNvSpPr txBox="1"/>
          <p:nvPr/>
        </p:nvSpPr>
        <p:spPr>
          <a:xfrm>
            <a:off x="1217295" y="2017395"/>
            <a:ext cx="1162498" cy="4942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80340" indent="-200660" fontAlgn="auto">
              <a:lnSpc>
                <a:spcPct val="150000"/>
              </a:lnSpc>
              <a:buFont typeface="Wingdings" panose="05000000000000000000" charset="0"/>
              <a:buChar char=""/>
              <a:extLst>
                <a:ext uri="{35155182-B16C-46BC-9424-99874614C6A1}">
                  <wpsdc:indentchars xmlns:wpsdc="http://www.wps.cn/officeDocument/2017/drawingmlCustomData" xmlns="" val="-79" checksum="1152723353"/>
                  <wpsdc:marlchars xmlns:wpsdc="http://www.wps.cn/officeDocument/2017/drawingmlCustomData" xmlns="" val="79" checksum="883885931"/>
                </a:ext>
              </a:extLst>
            </a:pPr>
            <a:r>
              <a:rPr lang="zh-CN" altLang="en-US" sz="2000" b="1" dirty="0"/>
              <a:t>正规化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445" y="3362960"/>
            <a:ext cx="2667000" cy="1473200"/>
          </a:xfrm>
          <a:prstGeom prst="rect">
            <a:avLst/>
          </a:prstGeom>
        </p:spPr>
      </p:pic>
      <p:sp>
        <p:nvSpPr>
          <p:cNvPr id="8" name="右箭头 7"/>
          <p:cNvSpPr/>
          <p:nvPr/>
        </p:nvSpPr>
        <p:spPr>
          <a:xfrm>
            <a:off x="3814445" y="3628390"/>
            <a:ext cx="821055" cy="9423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7750" y="3216910"/>
            <a:ext cx="2476500" cy="1765300"/>
          </a:xfrm>
          <a:prstGeom prst="rect">
            <a:avLst/>
          </a:prstGeom>
        </p:spPr>
      </p:pic>
      <p:sp>
        <p:nvSpPr>
          <p:cNvPr id="5" name="右箭头 4"/>
          <p:cNvSpPr/>
          <p:nvPr/>
        </p:nvSpPr>
        <p:spPr>
          <a:xfrm>
            <a:off x="7556500" y="3628390"/>
            <a:ext cx="821055" cy="9423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8705" y="3362960"/>
            <a:ext cx="2146300" cy="15240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B639E6A6-5EE1-7F4A-9B06-27B1ECA436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8977" y="5168688"/>
            <a:ext cx="1816100" cy="9398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9FDF9DD9-4782-2F46-AC28-9B8B8284F1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18424" y="4940088"/>
            <a:ext cx="2514600" cy="1397000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BCB65D6E-AE8F-1647-9DE0-A02ECF7F3AA0}"/>
              </a:ext>
            </a:extLst>
          </p:cNvPr>
          <p:cNvSpPr txBox="1"/>
          <p:nvPr/>
        </p:nvSpPr>
        <p:spPr>
          <a:xfrm>
            <a:off x="1946880" y="5453922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b="1" dirty="0"/>
              <a:t>简化为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7B7DE3E-1593-4C47-A052-897302E13C6B}"/>
              </a:ext>
            </a:extLst>
          </p:cNvPr>
          <p:cNvSpPr txBox="1"/>
          <p:nvPr/>
        </p:nvSpPr>
        <p:spPr>
          <a:xfrm>
            <a:off x="1199939" y="2614553"/>
            <a:ext cx="15055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  <a:extLst>
                <a:ext uri="{35155182-B16C-46BC-9424-99874614C6A1}">
                  <wpsdc:indentchars xmlns="" xmlns:wpsdc="http://www.wps.cn/officeDocument/2017/drawingmlCustomData" xmlns:lc="http://schemas.openxmlformats.org/drawingml/2006/lockedCanvas" val="-79" checksum="1152723353"/>
                  <wpsdc:marlchars xmlns="" xmlns:wpsdc="http://www.wps.cn/officeDocument/2017/drawingmlCustomData" xmlns:lc="http://schemas.openxmlformats.org/drawingml/2006/lockedCanvas" val="79" checksum="883885931"/>
                </a:ext>
              </a:extLst>
            </a:pPr>
            <a:r>
              <a:rPr lang="zh-CN" altLang="en-US" sz="2000" b="1" dirty="0"/>
              <a:t>消除变量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5" grpId="0" animBg="1"/>
      <p:bldP spid="12" grpId="0"/>
      <p:bldP spid="1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722" y="155078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en-US" sz="4400" dirty="0"/>
              <a:t>线性算数理论</a:t>
            </a:r>
            <a:r>
              <a:rPr lang="zh-CN" altLang="en-US" sz="4400" dirty="0"/>
              <a:t>：</a:t>
            </a:r>
            <a:r>
              <a:rPr lang="en-US" altLang="zh-CN" sz="4400" dirty="0"/>
              <a:t>Fourier-Motzkin</a:t>
            </a:r>
            <a:endParaRPr lang="en-US" altLang="en-US" sz="4400" dirty="0"/>
          </a:p>
        </p:txBody>
      </p:sp>
      <p:sp>
        <p:nvSpPr>
          <p:cNvPr id="3" name="文本框 2"/>
          <p:cNvSpPr txBox="1"/>
          <p:nvPr/>
        </p:nvSpPr>
        <p:spPr>
          <a:xfrm>
            <a:off x="594330" y="1332250"/>
            <a:ext cx="1352550" cy="9531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Tx/>
              <a:buChar char="-"/>
            </a:pPr>
            <a:r>
              <a:rPr kumimoji="1" lang="zh-CN" altLang="en-US" sz="2800" b="1" dirty="0"/>
              <a:t>消元</a:t>
            </a:r>
            <a:endParaRPr kumimoji="1" lang="en-US" altLang="zh-CN" sz="2800" b="1" dirty="0"/>
          </a:p>
          <a:p>
            <a:pPr marL="914400" lvl="1" indent="-457200">
              <a:buFontTx/>
              <a:buChar char="-"/>
            </a:pPr>
            <a:endParaRPr kumimoji="1" lang="en-US" altLang="zh-CN" sz="2800" b="1" dirty="0"/>
          </a:p>
        </p:txBody>
      </p:sp>
      <p:sp>
        <p:nvSpPr>
          <p:cNvPr id="4" name="文本框 3"/>
          <p:cNvSpPr txBox="1"/>
          <p:nvPr/>
        </p:nvSpPr>
        <p:spPr>
          <a:xfrm>
            <a:off x="1217295" y="2017395"/>
            <a:ext cx="1403350" cy="10147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80340" indent="-200660" fontAlgn="auto">
              <a:lnSpc>
                <a:spcPct val="150000"/>
              </a:lnSpc>
              <a:buFont typeface="Wingdings" panose="05000000000000000000" charset="0"/>
              <a:buChar char=""/>
              <a:extLst>
                <a:ext uri="{35155182-B16C-46BC-9424-99874614C6A1}">
                  <wpsdc:indentchars xmlns:wpsdc="http://www.wps.cn/officeDocument/2017/drawingmlCustomData" xmlns="" val="-79" checksum="1152723353"/>
                  <wpsdc:marlchars xmlns:wpsdc="http://www.wps.cn/officeDocument/2017/drawingmlCustomData" xmlns="" val="79" checksum="883885931"/>
                </a:ext>
              </a:extLst>
            </a:pPr>
            <a:r>
              <a:rPr lang="zh-CN" altLang="en-US" sz="2000" b="1"/>
              <a:t>正规化</a:t>
            </a:r>
          </a:p>
          <a:p>
            <a:pPr marL="180340" indent="-200660" fontAlgn="auto">
              <a:lnSpc>
                <a:spcPct val="150000"/>
              </a:lnSpc>
              <a:buFont typeface="Wingdings" panose="05000000000000000000" charset="0"/>
              <a:buChar char=""/>
              <a:extLst>
                <a:ext uri="{35155182-B16C-46BC-9424-99874614C6A1}">
                  <wpsdc:indentchars xmlns:wpsdc="http://www.wps.cn/officeDocument/2017/drawingmlCustomData" xmlns="" val="-79" checksum="1152723353"/>
                  <wpsdc:marlchars xmlns:wpsdc="http://www.wps.cn/officeDocument/2017/drawingmlCustomData" xmlns="" val="79" checksum="883885931"/>
                </a:ext>
              </a:extLst>
            </a:pPr>
            <a:r>
              <a:rPr lang="zh-CN" altLang="en-US" sz="2000" b="1"/>
              <a:t>消除变量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0485" y="2521585"/>
            <a:ext cx="3276600" cy="33528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0170" y="1480820"/>
            <a:ext cx="3420745" cy="4987290"/>
          </a:xfrm>
          <a:prstGeom prst="rect">
            <a:avLst/>
          </a:prstGeom>
        </p:spPr>
      </p:pic>
      <p:sp>
        <p:nvSpPr>
          <p:cNvPr id="12" name="右箭头 11"/>
          <p:cNvSpPr/>
          <p:nvPr/>
        </p:nvSpPr>
        <p:spPr>
          <a:xfrm>
            <a:off x="6388100" y="3503295"/>
            <a:ext cx="821055" cy="9423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722" y="155078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en-US" sz="4400" dirty="0"/>
              <a:t>线性算数理论</a:t>
            </a:r>
            <a:r>
              <a:rPr lang="zh-CN" altLang="en-US" sz="4400" dirty="0"/>
              <a:t>：</a:t>
            </a:r>
            <a:r>
              <a:rPr lang="en-US" altLang="zh-CN" sz="4400" dirty="0"/>
              <a:t>Fourier-Motzkin</a:t>
            </a:r>
            <a:endParaRPr lang="en-US" altLang="en-US" sz="4400" dirty="0"/>
          </a:p>
        </p:txBody>
      </p:sp>
      <p:sp>
        <p:nvSpPr>
          <p:cNvPr id="3" name="文本框 2"/>
          <p:cNvSpPr txBox="1"/>
          <p:nvPr/>
        </p:nvSpPr>
        <p:spPr>
          <a:xfrm>
            <a:off x="594330" y="1332250"/>
            <a:ext cx="1352550" cy="9531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Tx/>
              <a:buChar char="-"/>
            </a:pPr>
            <a:r>
              <a:rPr kumimoji="1" lang="zh-CN" altLang="en-US" sz="2800" b="1" dirty="0"/>
              <a:t>消元</a:t>
            </a:r>
            <a:endParaRPr kumimoji="1" lang="en-US" altLang="zh-CN" sz="2800" b="1" dirty="0"/>
          </a:p>
          <a:p>
            <a:pPr marL="914400" lvl="1" indent="-457200">
              <a:buFontTx/>
              <a:buChar char="-"/>
            </a:pPr>
            <a:endParaRPr kumimoji="1" lang="en-US" altLang="zh-CN" sz="2800" b="1" dirty="0"/>
          </a:p>
        </p:txBody>
      </p:sp>
      <p:sp>
        <p:nvSpPr>
          <p:cNvPr id="4" name="文本框 3"/>
          <p:cNvSpPr txBox="1"/>
          <p:nvPr/>
        </p:nvSpPr>
        <p:spPr>
          <a:xfrm>
            <a:off x="1217295" y="2017395"/>
            <a:ext cx="1403350" cy="10147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80340" indent="-200660" fontAlgn="auto">
              <a:lnSpc>
                <a:spcPct val="150000"/>
              </a:lnSpc>
              <a:buFont typeface="Wingdings" panose="05000000000000000000" charset="0"/>
              <a:buChar char=""/>
              <a:extLst>
                <a:ext uri="{35155182-B16C-46BC-9424-99874614C6A1}">
                  <wpsdc:indentchars xmlns:wpsdc="http://www.wps.cn/officeDocument/2017/drawingmlCustomData" xmlns="" val="-79" checksum="1152723353"/>
                  <wpsdc:marlchars xmlns:wpsdc="http://www.wps.cn/officeDocument/2017/drawingmlCustomData" xmlns="" val="79" checksum="883885931"/>
                </a:ext>
              </a:extLst>
            </a:pPr>
            <a:r>
              <a:rPr lang="zh-CN" altLang="en-US" sz="2000" b="1"/>
              <a:t>正规化</a:t>
            </a:r>
          </a:p>
          <a:p>
            <a:pPr marL="180340" indent="-200660" fontAlgn="auto">
              <a:lnSpc>
                <a:spcPct val="150000"/>
              </a:lnSpc>
              <a:buFont typeface="Wingdings" panose="05000000000000000000" charset="0"/>
              <a:buChar char=""/>
              <a:extLst>
                <a:ext uri="{35155182-B16C-46BC-9424-99874614C6A1}">
                  <wpsdc:indentchars xmlns:wpsdc="http://www.wps.cn/officeDocument/2017/drawingmlCustomData" xmlns="" val="-79" checksum="1152723353"/>
                  <wpsdc:marlchars xmlns:wpsdc="http://www.wps.cn/officeDocument/2017/drawingmlCustomData" xmlns="" val="79" checksum="883885931"/>
                </a:ext>
              </a:extLst>
            </a:pPr>
            <a:r>
              <a:rPr lang="zh-CN" altLang="en-US" sz="2000" b="1"/>
              <a:t>消除变量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6910" y="3307080"/>
            <a:ext cx="8852535" cy="21082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722" y="155078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en-US" sz="4400" dirty="0"/>
              <a:t>线性算数理论</a:t>
            </a:r>
            <a:r>
              <a:rPr lang="zh-CN" altLang="en-US" sz="4400" dirty="0"/>
              <a:t>：</a:t>
            </a:r>
            <a:r>
              <a:rPr lang="en-US" altLang="zh-CN" sz="4400" dirty="0"/>
              <a:t>Fourier-Motzkin</a:t>
            </a:r>
            <a:endParaRPr lang="en-US" altLang="en-US" sz="44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5135" y="1558290"/>
            <a:ext cx="8762365" cy="46355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8785860" y="4018915"/>
            <a:ext cx="2025650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600" dirty="0">
                <a:solidFill>
                  <a:srgbClr val="FF0000"/>
                </a:solidFill>
              </a:rPr>
              <a:t>924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722" y="155078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en-US" sz="4400" dirty="0"/>
              <a:t>线性算数理论</a:t>
            </a:r>
            <a:r>
              <a:rPr lang="zh-CN" altLang="en-US" sz="4400" dirty="0"/>
              <a:t>：</a:t>
            </a:r>
            <a:r>
              <a:rPr lang="en-US" altLang="zh-CN" sz="4400" dirty="0"/>
              <a:t>Fourier-Motzkin</a:t>
            </a:r>
            <a:endParaRPr lang="en-US" altLang="en-US" sz="44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B409C5B-78E5-FE4A-933B-DCF9C1BD9C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478" y="2346361"/>
            <a:ext cx="10425043" cy="238715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159A4150-B892-F549-8199-763AD57B99E6}"/>
              </a:ext>
            </a:extLst>
          </p:cNvPr>
          <p:cNvSpPr txBox="1"/>
          <p:nvPr/>
        </p:nvSpPr>
        <p:spPr>
          <a:xfrm>
            <a:off x="594330" y="1332250"/>
            <a:ext cx="244971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Tx/>
              <a:buChar char="-"/>
            </a:pPr>
            <a:r>
              <a:rPr kumimoji="1" lang="zh-CN" altLang="en-US" sz="2800" b="1" dirty="0"/>
              <a:t>算法复杂度</a:t>
            </a:r>
            <a:endParaRPr kumimoji="1" lang="en-US" altLang="zh-CN" sz="2800" b="1" dirty="0"/>
          </a:p>
          <a:p>
            <a:pPr marL="914400" lvl="1" indent="-457200">
              <a:buFontTx/>
              <a:buChar char="-"/>
            </a:pPr>
            <a:endParaRPr kumimoji="1" lang="en-US" altLang="zh-CN" sz="2800" b="1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722" y="155078"/>
            <a:ext cx="10515600" cy="1325563"/>
          </a:xfrm>
        </p:spPr>
        <p:txBody>
          <a:bodyPr/>
          <a:lstStyle/>
          <a:p>
            <a:r>
              <a:rPr lang="en-US" altLang="en-US" sz="4400" dirty="0"/>
              <a:t>习题回顾课程内容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723" y="817859"/>
            <a:ext cx="10515599" cy="5260928"/>
          </a:xfrm>
        </p:spPr>
        <p:txBody>
          <a:bodyPr>
            <a:normAutofit/>
          </a:bodyPr>
          <a:lstStyle/>
          <a:p>
            <a:pPr marL="0" indent="0">
              <a:lnSpc>
                <a:spcPct val="160000"/>
              </a:lnSpc>
              <a:buNone/>
            </a:pPr>
            <a:endParaRPr lang="en-US" altLang="en-US" dirty="0"/>
          </a:p>
          <a:p>
            <a:pPr marL="457200" indent="-457200">
              <a:lnSpc>
                <a:spcPct val="160000"/>
              </a:lnSpc>
              <a:buAutoNum type="arabicPeriod"/>
            </a:pPr>
            <a:r>
              <a:rPr lang="en-US" altLang="en-US" sz="2800" dirty="0">
                <a:solidFill>
                  <a:srgbClr val="C00000"/>
                </a:solidFill>
              </a:rPr>
              <a:t>课程回顾</a:t>
            </a:r>
            <a:endParaRPr lang="en-US" altLang="en-US" sz="2800" dirty="0"/>
          </a:p>
          <a:p>
            <a:pPr marL="457200" indent="-457200">
              <a:lnSpc>
                <a:spcPct val="160000"/>
              </a:lnSpc>
              <a:buAutoNum type="arabicPeriod"/>
            </a:pPr>
            <a:r>
              <a:rPr lang="en-US" altLang="en-US" sz="2800" dirty="0"/>
              <a:t>线性算数理论</a:t>
            </a:r>
            <a:r>
              <a:rPr lang="en-US" altLang="zh-CN" sz="2800" dirty="0"/>
              <a:t>(LA</a:t>
            </a:r>
            <a:r>
              <a:rPr lang="zh-CN" altLang="en-US" sz="2800" dirty="0"/>
              <a:t> </a:t>
            </a:r>
            <a:r>
              <a:rPr lang="en-US" altLang="zh-CN" sz="2800" dirty="0"/>
              <a:t>Theory)</a:t>
            </a:r>
            <a:r>
              <a:rPr lang="zh-CN" altLang="en-US" sz="2800" dirty="0"/>
              <a:t> </a:t>
            </a:r>
            <a:r>
              <a:rPr lang="en-US" altLang="en-US" sz="2800" dirty="0"/>
              <a:t>回顾</a:t>
            </a:r>
          </a:p>
          <a:p>
            <a:pPr marL="457200" indent="-457200">
              <a:lnSpc>
                <a:spcPct val="160000"/>
              </a:lnSpc>
              <a:buAutoNum type="arabicPeriod"/>
            </a:pPr>
            <a:r>
              <a:rPr lang="en-US" altLang="en-US" sz="2800" dirty="0" err="1"/>
              <a:t>数据结构理论回顾</a:t>
            </a:r>
            <a:endParaRPr lang="en-US" altLang="en-US" sz="2800" dirty="0"/>
          </a:p>
          <a:p>
            <a:pPr marL="457200" indent="-457200">
              <a:lnSpc>
                <a:spcPct val="160000"/>
              </a:lnSpc>
              <a:buAutoNum type="arabicPeriod"/>
            </a:pPr>
            <a:r>
              <a:rPr lang="en-US" altLang="en-US" sz="2800" dirty="0"/>
              <a:t>疑问解答</a:t>
            </a:r>
            <a:endParaRPr lang="en-US" alt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722" y="155078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en-US" sz="4400" dirty="0"/>
              <a:t>线性算数理论</a:t>
            </a:r>
            <a:r>
              <a:rPr lang="zh-CN" altLang="en-US" sz="4400" dirty="0"/>
              <a:t>：</a:t>
            </a:r>
            <a:r>
              <a:rPr lang="en-US" altLang="zh-CN" sz="4400" dirty="0"/>
              <a:t>Fourier-Motzkin</a:t>
            </a:r>
            <a:endParaRPr lang="en-US" altLang="en-US" sz="44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663" y="2785501"/>
            <a:ext cx="3136900" cy="19177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5615" y="2755265"/>
            <a:ext cx="7125335" cy="3302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2670" y="1722755"/>
            <a:ext cx="2908300" cy="9017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420D7D7-FC21-354A-9799-75B5DA8C4004}"/>
              </a:ext>
            </a:extLst>
          </p:cNvPr>
          <p:cNvSpPr txBox="1"/>
          <p:nvPr/>
        </p:nvSpPr>
        <p:spPr>
          <a:xfrm>
            <a:off x="594330" y="1332250"/>
            <a:ext cx="208903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Tx/>
              <a:buChar char="-"/>
            </a:pPr>
            <a:r>
              <a:rPr kumimoji="1" lang="zh-CN" altLang="en-US" sz="2800" b="1" dirty="0"/>
              <a:t>补充内容</a:t>
            </a:r>
            <a:endParaRPr kumimoji="1" lang="en-US" altLang="zh-CN" sz="2800" b="1" dirty="0"/>
          </a:p>
          <a:p>
            <a:pPr marL="914400" lvl="1" indent="-457200">
              <a:buFontTx/>
              <a:buChar char="-"/>
            </a:pPr>
            <a:endParaRPr kumimoji="1" lang="en-US" altLang="zh-CN" sz="2800" b="1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331B073-340C-4F40-8747-171A888FF05C}"/>
              </a:ext>
            </a:extLst>
          </p:cNvPr>
          <p:cNvSpPr txBox="1"/>
          <p:nvPr/>
        </p:nvSpPr>
        <p:spPr>
          <a:xfrm>
            <a:off x="1560443" y="2385391"/>
            <a:ext cx="12170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b="1" dirty="0">
                <a:solidFill>
                  <a:srgbClr val="FF0000"/>
                </a:solidFill>
              </a:rPr>
              <a:t>无界变量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722" y="155078"/>
            <a:ext cx="10515600" cy="1325563"/>
          </a:xfrm>
        </p:spPr>
        <p:txBody>
          <a:bodyPr/>
          <a:lstStyle/>
          <a:p>
            <a:r>
              <a:rPr lang="en-US" altLang="en-US" sz="4400" dirty="0"/>
              <a:t>线性算数理论</a:t>
            </a:r>
            <a:r>
              <a:rPr lang="zh-CN" altLang="en-US" sz="4400" dirty="0"/>
              <a:t>：</a:t>
            </a:r>
            <a:r>
              <a:rPr lang="en-US" altLang="en-US" sz="4400" dirty="0"/>
              <a:t>消元法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488" y="1128729"/>
            <a:ext cx="3716554" cy="230027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3010" y="1402499"/>
            <a:ext cx="2371024" cy="1548091"/>
          </a:xfrm>
          <a:prstGeom prst="rect">
            <a:avLst/>
          </a:prstGeom>
        </p:spPr>
      </p:pic>
      <p:sp>
        <p:nvSpPr>
          <p:cNvPr id="6" name="右箭头 5"/>
          <p:cNvSpPr/>
          <p:nvPr/>
        </p:nvSpPr>
        <p:spPr>
          <a:xfrm>
            <a:off x="3674297" y="1680262"/>
            <a:ext cx="976451" cy="1197204"/>
          </a:xfrm>
          <a:prstGeom prst="rightArrow">
            <a:avLst/>
          </a:prstGeom>
          <a:solidFill>
            <a:schemeClr val="accent1">
              <a:alpha val="5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</a:rPr>
              <a:t>剔除</a:t>
            </a:r>
            <a:r>
              <a:rPr kumimoji="1" lang="en-US" altLang="zh-CN" dirty="0">
                <a:solidFill>
                  <a:schemeClr val="tx1"/>
                </a:solidFill>
              </a:rPr>
              <a:t>y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1444" y="1739801"/>
            <a:ext cx="1598642" cy="873485"/>
          </a:xfrm>
          <a:prstGeom prst="rect">
            <a:avLst/>
          </a:prstGeom>
        </p:spPr>
      </p:pic>
      <p:sp>
        <p:nvSpPr>
          <p:cNvPr id="8" name="右箭头 7"/>
          <p:cNvSpPr/>
          <p:nvPr/>
        </p:nvSpPr>
        <p:spPr>
          <a:xfrm>
            <a:off x="7063106" y="1577942"/>
            <a:ext cx="976451" cy="1197204"/>
          </a:xfrm>
          <a:prstGeom prst="rightArrow">
            <a:avLst/>
          </a:prstGeom>
          <a:solidFill>
            <a:schemeClr val="accent1">
              <a:alpha val="5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</a:rPr>
              <a:t>剔除</a:t>
            </a:r>
            <a:r>
              <a:rPr kumimoji="1" lang="en-US" altLang="zh-CN" dirty="0">
                <a:solidFill>
                  <a:schemeClr val="tx1"/>
                </a:solidFill>
              </a:rPr>
              <a:t>z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9997" y="4011899"/>
            <a:ext cx="2768600" cy="20320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63401" y="1883299"/>
            <a:ext cx="1044889" cy="395565"/>
          </a:xfrm>
          <a:prstGeom prst="rect">
            <a:avLst/>
          </a:prstGeom>
        </p:spPr>
      </p:pic>
      <p:sp>
        <p:nvSpPr>
          <p:cNvPr id="13" name="右箭头 12"/>
          <p:cNvSpPr/>
          <p:nvPr/>
        </p:nvSpPr>
        <p:spPr>
          <a:xfrm>
            <a:off x="10002247" y="1788996"/>
            <a:ext cx="259496" cy="648682"/>
          </a:xfrm>
          <a:prstGeom prst="rightArrow">
            <a:avLst/>
          </a:prstGeom>
          <a:solidFill>
            <a:schemeClr val="accent1">
              <a:alpha val="5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CN" dirty="0">
              <a:solidFill>
                <a:schemeClr val="tx1"/>
              </a:solidFill>
            </a:endParaRPr>
          </a:p>
        </p:txBody>
      </p:sp>
      <p:sp>
        <p:nvSpPr>
          <p:cNvPr id="14" name="右箭头 13"/>
          <p:cNvSpPr/>
          <p:nvPr/>
        </p:nvSpPr>
        <p:spPr>
          <a:xfrm>
            <a:off x="1167314" y="4396793"/>
            <a:ext cx="976451" cy="1197204"/>
          </a:xfrm>
          <a:prstGeom prst="rightArrow">
            <a:avLst/>
          </a:prstGeom>
          <a:solidFill>
            <a:schemeClr val="accent1">
              <a:alpha val="5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</a:rPr>
              <a:t>代回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3" grpId="0" animBg="1"/>
      <p:bldP spid="1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722" y="155078"/>
            <a:ext cx="10515600" cy="1325563"/>
          </a:xfrm>
        </p:spPr>
        <p:txBody>
          <a:bodyPr/>
          <a:lstStyle/>
          <a:p>
            <a:r>
              <a:rPr lang="en-US" altLang="en-US" sz="4400" dirty="0"/>
              <a:t>线性算数理论</a:t>
            </a:r>
            <a:r>
              <a:rPr lang="zh-CN" altLang="en-US" sz="4400" dirty="0"/>
              <a:t>：</a:t>
            </a:r>
            <a:r>
              <a:rPr lang="en-US" altLang="en-US" sz="4400" dirty="0"/>
              <a:t>消元法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603757" y="1332250"/>
            <a:ext cx="9143850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Tx/>
              <a:buChar char="-"/>
            </a:pPr>
            <a:r>
              <a:rPr kumimoji="1" lang="en-GB" altLang="zh-CN" sz="2800" b="1" dirty="0"/>
              <a:t>Fourier-</a:t>
            </a:r>
            <a:r>
              <a:rPr kumimoji="1" lang="en-GB" altLang="zh-CN" sz="2800" b="1" dirty="0" err="1"/>
              <a:t>Motzkin</a:t>
            </a:r>
            <a:r>
              <a:rPr kumimoji="1" lang="zh-CN" altLang="en-US" sz="2800" b="1" dirty="0"/>
              <a:t>消元法</a:t>
            </a:r>
            <a:endParaRPr kumimoji="1" lang="en-US" altLang="zh-CN" sz="2800" b="1" dirty="0"/>
          </a:p>
          <a:p>
            <a:pPr marL="914400" lvl="1" indent="-457200">
              <a:buFontTx/>
              <a:buChar char="-"/>
            </a:pPr>
            <a:r>
              <a:rPr kumimoji="1" lang="zh-CN" altLang="en-US" sz="2800" b="1" dirty="0"/>
              <a:t>等式消去</a:t>
            </a:r>
            <a:endParaRPr kumimoji="1" lang="en-US" altLang="zh-CN" sz="2800" b="1" dirty="0"/>
          </a:p>
          <a:p>
            <a:pPr marL="914400" lvl="1" indent="-457200">
              <a:buFontTx/>
              <a:buChar char="-"/>
            </a:pPr>
            <a:r>
              <a:rPr kumimoji="1" lang="zh-CN" altLang="en-US" sz="2800" b="1" dirty="0"/>
              <a:t>消元</a:t>
            </a:r>
            <a:endParaRPr kumimoji="1" lang="en-US" altLang="zh-CN" sz="2800" b="1" dirty="0"/>
          </a:p>
          <a:p>
            <a:pPr marL="914400" lvl="1" indent="-457200">
              <a:buFontTx/>
              <a:buChar char="-"/>
            </a:pPr>
            <a:r>
              <a:rPr kumimoji="1" lang="zh-CN" altLang="en-US" sz="2800" b="1" dirty="0"/>
              <a:t>无界变量处理</a:t>
            </a:r>
            <a:endParaRPr kumimoji="1" lang="en-US" altLang="zh-CN" sz="2800" b="1" dirty="0"/>
          </a:p>
          <a:p>
            <a:pPr marL="1371600" lvl="2" indent="-457200">
              <a:buFontTx/>
              <a:buChar char="-"/>
            </a:pPr>
            <a:r>
              <a:rPr kumimoji="1" lang="zh-CN" altLang="en-US" sz="2800" b="1" dirty="0"/>
              <a:t>当变量</a:t>
            </a:r>
            <a:r>
              <a:rPr kumimoji="1" lang="en-US" altLang="zh-CN" sz="2800" b="1" dirty="0"/>
              <a:t>x</a:t>
            </a:r>
            <a:r>
              <a:rPr kumimoji="1" lang="zh-CN" altLang="en-US" sz="2800" b="1" dirty="0"/>
              <a:t>的系数全为正，没有下界，</a:t>
            </a:r>
            <a:endParaRPr kumimoji="1" lang="en-US" altLang="zh-CN" sz="2800" b="1" dirty="0"/>
          </a:p>
          <a:p>
            <a:pPr marL="1371600" lvl="2" indent="-457200">
              <a:buFontTx/>
              <a:buChar char="-"/>
            </a:pPr>
            <a:r>
              <a:rPr kumimoji="1" lang="zh-CN" altLang="en-US" sz="2800" b="1" dirty="0"/>
              <a:t>当变量</a:t>
            </a:r>
            <a:r>
              <a:rPr kumimoji="1" lang="en-US" altLang="zh-CN" sz="2800" b="1" dirty="0"/>
              <a:t>x</a:t>
            </a:r>
            <a:r>
              <a:rPr kumimoji="1" lang="zh-CN" altLang="en-US" sz="2800" b="1" dirty="0"/>
              <a:t>的系数全为负，没有上界</a:t>
            </a:r>
            <a:endParaRPr kumimoji="1" lang="en-US" altLang="zh-CN" sz="2800" b="1" dirty="0"/>
          </a:p>
          <a:p>
            <a:pPr marL="1371600" lvl="2" indent="-457200">
              <a:buFontTx/>
              <a:buChar char="-"/>
            </a:pPr>
            <a:r>
              <a:rPr kumimoji="1" lang="zh-CN" altLang="en-US" sz="2800" b="1" dirty="0"/>
              <a:t>消元过程中，含有无界变量不等式可以直接剔除</a:t>
            </a:r>
            <a:endParaRPr kumimoji="1" lang="en-US" altLang="zh-CN" sz="2800" b="1" dirty="0"/>
          </a:p>
          <a:p>
            <a:pPr marL="1371600" lvl="2" indent="-457200">
              <a:buFontTx/>
              <a:buChar char="-"/>
            </a:pPr>
            <a:endParaRPr kumimoji="1" lang="en-US" altLang="zh-CN" sz="2800" b="1" dirty="0"/>
          </a:p>
          <a:p>
            <a:pPr marL="914400" lvl="1" indent="-457200">
              <a:buFontTx/>
              <a:buChar char="-"/>
            </a:pPr>
            <a:endParaRPr kumimoji="1" lang="en-US" altLang="zh-CN" sz="2800" b="1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722" y="155078"/>
            <a:ext cx="10515600" cy="1325563"/>
          </a:xfrm>
        </p:spPr>
        <p:txBody>
          <a:bodyPr/>
          <a:lstStyle/>
          <a:p>
            <a:r>
              <a:rPr lang="en-US" altLang="en-US" sz="4400" dirty="0"/>
              <a:t>线性算数理论</a:t>
            </a:r>
            <a:r>
              <a:rPr lang="zh-CN" altLang="en-US" sz="4400" dirty="0"/>
              <a:t>：算法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4125595" y="2414270"/>
            <a:ext cx="5903595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340" indent="-280670" fontAlgn="auto">
              <a:lnSpc>
                <a:spcPct val="150000"/>
              </a:lnSpc>
              <a:buFont typeface="Wingdings" panose="05000000000000000000" charset="0"/>
              <a:buChar char=""/>
              <a:extLst>
                <a:ext uri="{35155182-B16C-46BC-9424-99874614C6A1}">
                  <wpsdc:indentchars xmlns:wpsdc="http://www.wps.cn/officeDocument/2017/drawingmlCustomData" xmlns="" val="-79" checksum="3893684283"/>
                  <wpsdc:marlchars xmlns:wpsdc="http://www.wps.cn/officeDocument/2017/drawingmlCustomData" xmlns="" val="79" checksum="883885931"/>
                </a:ext>
              </a:extLst>
            </a:pPr>
            <a:r>
              <a:rPr lang="en-US" altLang="zh-CN" sz="2800"/>
              <a:t> </a:t>
            </a:r>
            <a:r>
              <a:rPr lang="en-US" altLang="zh-CN" sz="2800">
                <a:solidFill>
                  <a:schemeClr val="tx1"/>
                </a:solidFill>
              </a:rPr>
              <a:t>Fourier-Motzkin</a:t>
            </a:r>
            <a:endParaRPr lang="en-US" altLang="zh-CN" sz="2800">
              <a:solidFill>
                <a:srgbClr val="FF0000"/>
              </a:solidFill>
            </a:endParaRPr>
          </a:p>
          <a:p>
            <a:pPr marL="180340" indent="-280670" fontAlgn="auto">
              <a:lnSpc>
                <a:spcPct val="150000"/>
              </a:lnSpc>
              <a:buFont typeface="Wingdings" panose="05000000000000000000" charset="0"/>
              <a:buChar char=""/>
              <a:extLst>
                <a:ext uri="{35155182-B16C-46BC-9424-99874614C6A1}">
                  <wpsdc:indentchars xmlns:wpsdc="http://www.wps.cn/officeDocument/2017/drawingmlCustomData" xmlns="" val="-79" checksum="3893684283"/>
                  <wpsdc:marlchars xmlns:wpsdc="http://www.wps.cn/officeDocument/2017/drawingmlCustomData" xmlns="" val="79" checksum="883885931"/>
                </a:ext>
              </a:extLst>
            </a:pPr>
            <a:r>
              <a:rPr lang="zh-CN" altLang="en-US" sz="2800"/>
              <a:t> </a:t>
            </a:r>
            <a:r>
              <a:rPr lang="zh-CN" altLang="en-US" sz="2800">
                <a:solidFill>
                  <a:srgbClr val="FF0000"/>
                </a:solidFill>
              </a:rPr>
              <a:t>单纯形法</a:t>
            </a:r>
            <a:endParaRPr lang="zh-CN" altLang="en-US" sz="2800"/>
          </a:p>
          <a:p>
            <a:pPr marL="180340" indent="-280670" fontAlgn="auto">
              <a:lnSpc>
                <a:spcPct val="150000"/>
              </a:lnSpc>
              <a:buFont typeface="Wingdings" panose="05000000000000000000" charset="0"/>
              <a:buChar char=""/>
              <a:extLst>
                <a:ext uri="{35155182-B16C-46BC-9424-99874614C6A1}">
                  <wpsdc:indentchars xmlns:wpsdc="http://www.wps.cn/officeDocument/2017/drawingmlCustomData" xmlns="" val="-79" checksum="3893684283"/>
                  <wpsdc:marlchars xmlns:wpsdc="http://www.wps.cn/officeDocument/2017/drawingmlCustomData" xmlns="" val="79" checksum="883885931"/>
                </a:ext>
              </a:extLst>
            </a:pPr>
            <a:r>
              <a:rPr lang="zh-CN" altLang="en-US" sz="2800"/>
              <a:t> 分支定界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722" y="155078"/>
            <a:ext cx="10515600" cy="1325563"/>
          </a:xfrm>
        </p:spPr>
        <p:txBody>
          <a:bodyPr/>
          <a:lstStyle/>
          <a:p>
            <a:r>
              <a:rPr lang="en-US" altLang="en-US" sz="4400" dirty="0"/>
              <a:t>线性算数理论</a:t>
            </a:r>
            <a:r>
              <a:rPr lang="zh-CN" altLang="en-US" sz="4400" dirty="0"/>
              <a:t>：单纯形法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955" y="2026920"/>
            <a:ext cx="9403715" cy="338899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722" y="155078"/>
            <a:ext cx="10515600" cy="1325563"/>
          </a:xfrm>
        </p:spPr>
        <p:txBody>
          <a:bodyPr/>
          <a:lstStyle/>
          <a:p>
            <a:r>
              <a:rPr lang="en-US" altLang="en-US" sz="4400" dirty="0"/>
              <a:t>线性算数理论</a:t>
            </a:r>
            <a:r>
              <a:rPr lang="zh-CN" altLang="en-US" sz="4400" dirty="0"/>
              <a:t>：单纯形法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315" y="1189355"/>
            <a:ext cx="10200005" cy="517906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722" y="155078"/>
            <a:ext cx="10515600" cy="1325563"/>
          </a:xfrm>
        </p:spPr>
        <p:txBody>
          <a:bodyPr/>
          <a:lstStyle/>
          <a:p>
            <a:r>
              <a:rPr lang="en-US" altLang="en-US" sz="4400" dirty="0"/>
              <a:t>线性算数理论</a:t>
            </a:r>
            <a:r>
              <a:rPr lang="zh-CN" altLang="en-US" sz="4400" dirty="0"/>
              <a:t>：单纯形法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06738FB-61F6-2943-997B-2CFB0B2A78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033" y="2646187"/>
            <a:ext cx="2853911" cy="156562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198C5E51-4C48-784D-A28B-72E73F93C7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455792"/>
            <a:ext cx="4648200" cy="3784600"/>
          </a:xfrm>
          <a:prstGeom prst="rect">
            <a:avLst/>
          </a:prstGeom>
        </p:spPr>
      </p:pic>
      <p:sp>
        <p:nvSpPr>
          <p:cNvPr id="7" name="右箭头 6">
            <a:extLst>
              <a:ext uri="{FF2B5EF4-FFF2-40B4-BE49-F238E27FC236}">
                <a16:creationId xmlns:a16="http://schemas.microsoft.com/office/drawing/2014/main" id="{C655C1E5-F575-A34B-B795-495E74B4AF71}"/>
              </a:ext>
            </a:extLst>
          </p:cNvPr>
          <p:cNvSpPr/>
          <p:nvPr/>
        </p:nvSpPr>
        <p:spPr>
          <a:xfrm>
            <a:off x="4153230" y="3140764"/>
            <a:ext cx="1580322" cy="5764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68656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722" y="155078"/>
            <a:ext cx="10515600" cy="1325563"/>
          </a:xfrm>
        </p:spPr>
        <p:txBody>
          <a:bodyPr/>
          <a:lstStyle/>
          <a:p>
            <a:r>
              <a:rPr lang="en-US" altLang="en-US" sz="4400" dirty="0"/>
              <a:t>线性算数理论</a:t>
            </a:r>
            <a:r>
              <a:rPr lang="zh-CN" altLang="en-US" sz="4400" dirty="0"/>
              <a:t>：单纯形法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815" y="1293495"/>
            <a:ext cx="9818370" cy="530479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722" y="155078"/>
            <a:ext cx="10515600" cy="1325563"/>
          </a:xfrm>
        </p:spPr>
        <p:txBody>
          <a:bodyPr/>
          <a:lstStyle/>
          <a:p>
            <a:r>
              <a:rPr lang="en-US" altLang="en-US" sz="4400" dirty="0"/>
              <a:t>线性算数理论</a:t>
            </a:r>
            <a:r>
              <a:rPr lang="zh-CN" altLang="en-US" sz="4400" dirty="0"/>
              <a:t>：单纯形法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885" y="1298575"/>
            <a:ext cx="10222230" cy="545592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722" y="155078"/>
            <a:ext cx="10515600" cy="1325563"/>
          </a:xfrm>
        </p:spPr>
        <p:txBody>
          <a:bodyPr/>
          <a:lstStyle/>
          <a:p>
            <a:r>
              <a:rPr lang="en-US" altLang="en-US" sz="4400" dirty="0"/>
              <a:t>线性算数理论</a:t>
            </a:r>
            <a:r>
              <a:rPr lang="zh-CN" altLang="en-US" sz="4400" dirty="0"/>
              <a:t>：单纯形法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130" y="1168400"/>
            <a:ext cx="10527030" cy="558165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722" y="155078"/>
            <a:ext cx="10515600" cy="1325563"/>
          </a:xfrm>
        </p:spPr>
        <p:txBody>
          <a:bodyPr/>
          <a:lstStyle/>
          <a:p>
            <a:r>
              <a:rPr lang="en-US" altLang="en-US" sz="4400" dirty="0"/>
              <a:t>回顾：课程逻辑</a:t>
            </a:r>
          </a:p>
        </p:txBody>
      </p:sp>
      <p:sp>
        <p:nvSpPr>
          <p:cNvPr id="7" name="矩形 6"/>
          <p:cNvSpPr/>
          <p:nvPr/>
        </p:nvSpPr>
        <p:spPr>
          <a:xfrm>
            <a:off x="914397" y="5430742"/>
            <a:ext cx="10385068" cy="10416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1213223" y="5806300"/>
            <a:ext cx="2278050" cy="56369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>
                <a:solidFill>
                  <a:srgbClr val="CC3300"/>
                </a:solidFill>
                <a:ea typeface="SimHei" panose="02010609060101010101" pitchFamily="49" charset="-122"/>
              </a:rPr>
              <a:t>集合论</a:t>
            </a:r>
          </a:p>
        </p:txBody>
      </p:sp>
      <p:sp>
        <p:nvSpPr>
          <p:cNvPr id="9" name="矩形 8"/>
          <p:cNvSpPr/>
          <p:nvPr/>
        </p:nvSpPr>
        <p:spPr>
          <a:xfrm>
            <a:off x="3714906" y="5806300"/>
            <a:ext cx="2278050" cy="56369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>
                <a:solidFill>
                  <a:srgbClr val="CC3300"/>
                </a:solidFill>
                <a:ea typeface="SimHei" panose="02010609060101010101" pitchFamily="49" charset="-122"/>
              </a:rPr>
              <a:t>计算复杂性理论</a:t>
            </a:r>
          </a:p>
        </p:txBody>
      </p:sp>
      <p:sp>
        <p:nvSpPr>
          <p:cNvPr id="10" name="矩形 9"/>
          <p:cNvSpPr/>
          <p:nvPr/>
        </p:nvSpPr>
        <p:spPr>
          <a:xfrm>
            <a:off x="6216589" y="5806301"/>
            <a:ext cx="2278050" cy="56369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>
                <a:solidFill>
                  <a:srgbClr val="CC3300"/>
                </a:solidFill>
                <a:ea typeface="SimHei" panose="02010609060101010101" pitchFamily="49" charset="-122"/>
              </a:rPr>
              <a:t>形式文法</a:t>
            </a:r>
          </a:p>
        </p:txBody>
      </p:sp>
      <p:sp>
        <p:nvSpPr>
          <p:cNvPr id="11" name="矩形 10"/>
          <p:cNvSpPr/>
          <p:nvPr/>
        </p:nvSpPr>
        <p:spPr>
          <a:xfrm>
            <a:off x="8718272" y="5806301"/>
            <a:ext cx="2278050" cy="56369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>
                <a:solidFill>
                  <a:srgbClr val="CC3300"/>
                </a:solidFill>
                <a:ea typeface="SimHei" panose="02010609060101010101" pitchFamily="49" charset="-122"/>
              </a:rPr>
              <a:t>结构化归纳法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5549727" y="5430742"/>
            <a:ext cx="1177076" cy="3755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数学基础</a:t>
            </a:r>
          </a:p>
        </p:txBody>
      </p:sp>
      <p:sp>
        <p:nvSpPr>
          <p:cNvPr id="13" name="矩形 12"/>
          <p:cNvSpPr/>
          <p:nvPr/>
        </p:nvSpPr>
        <p:spPr>
          <a:xfrm>
            <a:off x="914397" y="4243870"/>
            <a:ext cx="10385068" cy="104162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221610" y="4619427"/>
            <a:ext cx="5153501" cy="56369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>
                <a:solidFill>
                  <a:srgbClr val="CC3300"/>
                </a:solidFill>
                <a:ea typeface="SimHei" panose="02010609060101010101" pitchFamily="49" charset="-122"/>
              </a:rPr>
              <a:t>命题逻辑（符号系统、证明系统、推导规则）</a:t>
            </a:r>
            <a:endParaRPr kumimoji="1" lang="en-US" altLang="zh-CN" sz="2000" dirty="0">
              <a:solidFill>
                <a:srgbClr val="CC3300"/>
              </a:solidFill>
              <a:ea typeface="SimHei" panose="02010609060101010101" pitchFamily="49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6550197" y="4619427"/>
            <a:ext cx="1310235" cy="56369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>
                <a:solidFill>
                  <a:srgbClr val="CC3300"/>
                </a:solidFill>
                <a:ea typeface="SimHei" panose="02010609060101010101" pitchFamily="49" charset="-122"/>
              </a:rPr>
              <a:t>构造逻辑</a:t>
            </a:r>
          </a:p>
        </p:txBody>
      </p:sp>
      <p:sp>
        <p:nvSpPr>
          <p:cNvPr id="17" name="矩形 16"/>
          <p:cNvSpPr/>
          <p:nvPr/>
        </p:nvSpPr>
        <p:spPr>
          <a:xfrm>
            <a:off x="8035518" y="4619427"/>
            <a:ext cx="1310234" cy="56369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>
                <a:solidFill>
                  <a:srgbClr val="CC3300"/>
                </a:solidFill>
                <a:ea typeface="SimHei" panose="02010609060101010101" pitchFamily="49" charset="-122"/>
              </a:rPr>
              <a:t>谓词逻辑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5796217" y="4243869"/>
            <a:ext cx="1177076" cy="3755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逻辑</a:t>
            </a:r>
          </a:p>
        </p:txBody>
      </p:sp>
      <p:sp>
        <p:nvSpPr>
          <p:cNvPr id="15" name="矩形 14"/>
          <p:cNvSpPr/>
          <p:nvPr/>
        </p:nvSpPr>
        <p:spPr>
          <a:xfrm>
            <a:off x="9564282" y="4619426"/>
            <a:ext cx="1406107" cy="56369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ea typeface="SimHei" panose="02010609060101010101" pitchFamily="49" charset="-122"/>
              </a:rPr>
              <a:t>霍尔逻辑</a:t>
            </a:r>
          </a:p>
        </p:txBody>
      </p:sp>
      <p:sp>
        <p:nvSpPr>
          <p:cNvPr id="19" name="矩形 18"/>
          <p:cNvSpPr/>
          <p:nvPr/>
        </p:nvSpPr>
        <p:spPr>
          <a:xfrm>
            <a:off x="914397" y="2675047"/>
            <a:ext cx="10385068" cy="142357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1213222" y="3055573"/>
            <a:ext cx="1552696" cy="94067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dirty="0">
                <a:solidFill>
                  <a:srgbClr val="CC3300"/>
                </a:solidFill>
                <a:ea typeface="SimHei" panose="02010609060101010101" pitchFamily="49" charset="-122"/>
              </a:rPr>
              <a:t>SAT</a:t>
            </a:r>
          </a:p>
        </p:txBody>
      </p:sp>
      <p:sp>
        <p:nvSpPr>
          <p:cNvPr id="21" name="矩形 20"/>
          <p:cNvSpPr/>
          <p:nvPr/>
        </p:nvSpPr>
        <p:spPr>
          <a:xfrm>
            <a:off x="2976060" y="3055573"/>
            <a:ext cx="8070574" cy="94067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ea typeface="SimHei" panose="02010609060101010101" pitchFamily="49" charset="-122"/>
              </a:rPr>
              <a:t>Theory</a:t>
            </a:r>
          </a:p>
          <a:p>
            <a:pPr algn="ctr"/>
            <a:endParaRPr kumimoji="1" lang="en-US" altLang="zh-CN" sz="2000" dirty="0">
              <a:solidFill>
                <a:schemeClr val="tx1">
                  <a:lumMod val="95000"/>
                  <a:lumOff val="5000"/>
                </a:schemeClr>
              </a:solidFill>
              <a:ea typeface="SimHei" panose="02010609060101010101" pitchFamily="49" charset="-122"/>
            </a:endParaRPr>
          </a:p>
          <a:p>
            <a:pPr algn="ctr"/>
            <a:endParaRPr kumimoji="1" lang="en-US" altLang="zh-CN" sz="2000" dirty="0">
              <a:solidFill>
                <a:schemeClr val="tx1">
                  <a:lumMod val="95000"/>
                  <a:lumOff val="5000"/>
                </a:schemeClr>
              </a:solidFill>
              <a:ea typeface="SimHei" panose="02010609060101010101" pitchFamily="49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5267926" y="2641103"/>
            <a:ext cx="1678009" cy="3755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可满足性</a:t>
            </a:r>
            <a:r>
              <a:rPr kumimoji="1" lang="zh-CN" altLang="en-US" b="1" dirty="0">
                <a:solidFill>
                  <a:schemeClr val="bg1">
                    <a:lumMod val="50000"/>
                  </a:schemeClr>
                </a:solidFill>
                <a:latin typeface="+mj-ea"/>
              </a:rPr>
              <a:t>问题</a:t>
            </a:r>
            <a:endParaRPr kumimoji="1" lang="zh-CN" altLang="en-US" b="1" dirty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3205782" y="3386832"/>
            <a:ext cx="1144717" cy="486453"/>
          </a:xfrm>
          <a:prstGeom prst="rect">
            <a:avLst/>
          </a:prstGeom>
          <a:solidFill>
            <a:schemeClr val="accent6">
              <a:lumMod val="7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dirty="0">
                <a:solidFill>
                  <a:srgbClr val="CC3300"/>
                </a:solidFill>
                <a:ea typeface="SimHei" panose="02010609060101010101" pitchFamily="49" charset="-122"/>
              </a:rPr>
              <a:t>EUF</a:t>
            </a:r>
          </a:p>
        </p:txBody>
      </p:sp>
      <p:sp>
        <p:nvSpPr>
          <p:cNvPr id="24" name="矩形 23"/>
          <p:cNvSpPr/>
          <p:nvPr/>
        </p:nvSpPr>
        <p:spPr>
          <a:xfrm>
            <a:off x="4560248" y="3386832"/>
            <a:ext cx="989479" cy="486453"/>
          </a:xfrm>
          <a:prstGeom prst="rect">
            <a:avLst/>
          </a:prstGeom>
          <a:solidFill>
            <a:schemeClr val="accent6">
              <a:lumMod val="7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dirty="0">
                <a:solidFill>
                  <a:schemeClr val="tx1"/>
                </a:solidFill>
                <a:ea typeface="SimHei" panose="02010609060101010101" pitchFamily="49" charset="-122"/>
              </a:rPr>
              <a:t>LA</a:t>
            </a:r>
          </a:p>
        </p:txBody>
      </p:sp>
      <p:sp>
        <p:nvSpPr>
          <p:cNvPr id="25" name="矩形 24"/>
          <p:cNvSpPr/>
          <p:nvPr/>
        </p:nvSpPr>
        <p:spPr>
          <a:xfrm>
            <a:off x="5721849" y="3386832"/>
            <a:ext cx="1298017" cy="486453"/>
          </a:xfrm>
          <a:prstGeom prst="rect">
            <a:avLst/>
          </a:prstGeom>
          <a:solidFill>
            <a:schemeClr val="accent6">
              <a:lumMod val="7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dirty="0">
                <a:solidFill>
                  <a:schemeClr val="tx1"/>
                </a:solidFill>
                <a:ea typeface="SimHei" panose="02010609060101010101" pitchFamily="49" charset="-122"/>
              </a:rPr>
              <a:t>Bit Vector</a:t>
            </a:r>
          </a:p>
        </p:txBody>
      </p:sp>
      <p:sp>
        <p:nvSpPr>
          <p:cNvPr id="26" name="矩形 25"/>
          <p:cNvSpPr/>
          <p:nvPr/>
        </p:nvSpPr>
        <p:spPr>
          <a:xfrm>
            <a:off x="7191988" y="3386832"/>
            <a:ext cx="989479" cy="486453"/>
          </a:xfrm>
          <a:prstGeom prst="rect">
            <a:avLst/>
          </a:prstGeom>
          <a:solidFill>
            <a:schemeClr val="accent6">
              <a:lumMod val="7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dirty="0">
                <a:solidFill>
                  <a:schemeClr val="tx1"/>
                </a:solidFill>
                <a:ea typeface="SimHei" panose="02010609060101010101" pitchFamily="49" charset="-122"/>
              </a:rPr>
              <a:t>Array</a:t>
            </a:r>
          </a:p>
        </p:txBody>
      </p:sp>
      <p:sp>
        <p:nvSpPr>
          <p:cNvPr id="27" name="矩形 26"/>
          <p:cNvSpPr/>
          <p:nvPr/>
        </p:nvSpPr>
        <p:spPr>
          <a:xfrm>
            <a:off x="8356273" y="3386831"/>
            <a:ext cx="989479" cy="486453"/>
          </a:xfrm>
          <a:prstGeom prst="rect">
            <a:avLst/>
          </a:prstGeom>
          <a:solidFill>
            <a:schemeClr val="accent6">
              <a:lumMod val="7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dirty="0">
                <a:solidFill>
                  <a:schemeClr val="tx1"/>
                </a:solidFill>
                <a:ea typeface="SimHei" panose="02010609060101010101" pitchFamily="49" charset="-122"/>
              </a:rPr>
              <a:t>Pointer</a:t>
            </a:r>
          </a:p>
        </p:txBody>
      </p:sp>
      <p:sp>
        <p:nvSpPr>
          <p:cNvPr id="28" name="矩形 27"/>
          <p:cNvSpPr/>
          <p:nvPr/>
        </p:nvSpPr>
        <p:spPr>
          <a:xfrm>
            <a:off x="9468508" y="3386831"/>
            <a:ext cx="1461431" cy="486453"/>
          </a:xfrm>
          <a:prstGeom prst="rect">
            <a:avLst/>
          </a:prstGeom>
          <a:solidFill>
            <a:schemeClr val="accent6">
              <a:lumMod val="7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altLang="zh-CN" sz="1600" dirty="0">
                <a:solidFill>
                  <a:schemeClr val="tx1"/>
                </a:solidFill>
              </a:rPr>
              <a:t>Combination</a:t>
            </a:r>
            <a:endParaRPr kumimoji="1" lang="en-GB" altLang="zh-CN" sz="1600" dirty="0">
              <a:solidFill>
                <a:schemeClr val="tx1"/>
              </a:solidFill>
              <a:ea typeface="SimHei" panose="02010609060101010101" pitchFamily="49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914397" y="1442805"/>
            <a:ext cx="10385068" cy="104162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1213222" y="1800886"/>
            <a:ext cx="2693848" cy="58117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ea typeface="SimHei" panose="02010609060101010101" pitchFamily="49" charset="-122"/>
              </a:rPr>
              <a:t>符号执行</a:t>
            </a:r>
            <a:r>
              <a:rPr kumimoji="1"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ea typeface="SimHei" panose="02010609060101010101" pitchFamily="49" charset="-122"/>
              </a:rPr>
              <a:t>/</a:t>
            </a:r>
            <a:r>
              <a:rPr kumimoji="1"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ea typeface="SimHei" panose="02010609060101010101" pitchFamily="49" charset="-122"/>
              </a:rPr>
              <a:t>混合执行</a:t>
            </a:r>
            <a:endParaRPr kumimoji="1" lang="en-US" altLang="zh-CN" sz="2000" dirty="0">
              <a:solidFill>
                <a:schemeClr val="tx1">
                  <a:lumMod val="95000"/>
                  <a:lumOff val="5000"/>
                </a:schemeClr>
              </a:solidFill>
              <a:ea typeface="SimHei" panose="02010609060101010101" pitchFamily="49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5850176" y="1415456"/>
            <a:ext cx="1678009" cy="3755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应用</a:t>
            </a:r>
          </a:p>
        </p:txBody>
      </p:sp>
      <p:sp>
        <p:nvSpPr>
          <p:cNvPr id="32" name="矩形 31"/>
          <p:cNvSpPr/>
          <p:nvPr/>
        </p:nvSpPr>
        <p:spPr>
          <a:xfrm>
            <a:off x="4036112" y="1800886"/>
            <a:ext cx="2256350" cy="58117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ea typeface="SimHei" panose="02010609060101010101" pitchFamily="49" charset="-122"/>
              </a:rPr>
              <a:t>程序验证</a:t>
            </a:r>
            <a:endParaRPr kumimoji="1" lang="en-US" altLang="zh-CN" sz="2000" dirty="0">
              <a:solidFill>
                <a:schemeClr val="tx1">
                  <a:lumMod val="95000"/>
                  <a:lumOff val="5000"/>
                </a:schemeClr>
              </a:solidFill>
              <a:ea typeface="SimHei" panose="02010609060101010101" pitchFamily="49" charset="-122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6369356" y="1808963"/>
            <a:ext cx="2276896" cy="58117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ea typeface="SimHei" panose="02010609060101010101" pitchFamily="49" charset="-122"/>
              </a:rPr>
              <a:t>程序分析</a:t>
            </a:r>
            <a:endParaRPr kumimoji="1" lang="en-US" altLang="zh-CN" sz="2000" dirty="0">
              <a:solidFill>
                <a:schemeClr val="tx1">
                  <a:lumMod val="95000"/>
                  <a:lumOff val="5000"/>
                </a:schemeClr>
              </a:solidFill>
              <a:ea typeface="SimHei" panose="02010609060101010101" pitchFamily="49" charset="-122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8763909" y="1808963"/>
            <a:ext cx="2236731" cy="58117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ea typeface="SimHei" panose="02010609060101010101" pitchFamily="49" charset="-122"/>
              </a:rPr>
              <a:t>程序合成</a:t>
            </a:r>
            <a:endParaRPr kumimoji="1" lang="en-US" altLang="zh-CN" sz="2000" dirty="0">
              <a:solidFill>
                <a:schemeClr val="tx1">
                  <a:lumMod val="95000"/>
                  <a:lumOff val="5000"/>
                </a:schemeClr>
              </a:solidFill>
              <a:ea typeface="SimHei" panose="02010609060101010101" pitchFamily="49" charset="-122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722" y="155078"/>
            <a:ext cx="10515600" cy="1325563"/>
          </a:xfrm>
        </p:spPr>
        <p:txBody>
          <a:bodyPr/>
          <a:lstStyle/>
          <a:p>
            <a:r>
              <a:rPr lang="en-US" altLang="en-US" sz="4400" dirty="0"/>
              <a:t>线性算数理论</a:t>
            </a:r>
            <a:r>
              <a:rPr lang="zh-CN" altLang="en-US" sz="4400" dirty="0"/>
              <a:t>：单纯形法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3800" y="1649095"/>
            <a:ext cx="9805035" cy="49022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722" y="155078"/>
            <a:ext cx="10515600" cy="1325563"/>
          </a:xfrm>
        </p:spPr>
        <p:txBody>
          <a:bodyPr/>
          <a:lstStyle/>
          <a:p>
            <a:r>
              <a:rPr lang="en-US" altLang="en-US" sz="4400" dirty="0"/>
              <a:t>线性算数理论</a:t>
            </a:r>
            <a:r>
              <a:rPr lang="zh-CN" altLang="en-US" sz="4400" dirty="0"/>
              <a:t>：</a:t>
            </a:r>
            <a:r>
              <a:rPr lang="en-US" altLang="en-US" sz="4400" dirty="0"/>
              <a:t>单纯形法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603757" y="1332250"/>
            <a:ext cx="2911374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Tx/>
              <a:buChar char="-"/>
            </a:pPr>
            <a:r>
              <a:rPr kumimoji="1" lang="zh-CN" altLang="en-US" sz="2800" b="1" dirty="0"/>
              <a:t>单纯形法</a:t>
            </a:r>
            <a:endParaRPr kumimoji="1" lang="en-US" altLang="zh-CN" sz="2800" b="1" dirty="0"/>
          </a:p>
          <a:p>
            <a:pPr marL="914400" lvl="1" indent="-457200">
              <a:buFontTx/>
              <a:buChar char="-"/>
            </a:pPr>
            <a:r>
              <a:rPr kumimoji="1" lang="zh-CN" altLang="en-US" sz="2800" b="1" dirty="0"/>
              <a:t>标准形式</a:t>
            </a:r>
            <a:endParaRPr kumimoji="1" lang="en-US" altLang="zh-CN" sz="2800" b="1" dirty="0"/>
          </a:p>
          <a:p>
            <a:pPr marL="914400" lvl="1" indent="-457200">
              <a:buFontTx/>
              <a:buChar char="-"/>
            </a:pPr>
            <a:r>
              <a:rPr kumimoji="1" lang="zh-CN" altLang="en-US" sz="2800" b="1" dirty="0"/>
              <a:t>几何学意义</a:t>
            </a:r>
            <a:endParaRPr kumimoji="1" lang="en-US" altLang="zh-CN" sz="2800" b="1" dirty="0"/>
          </a:p>
          <a:p>
            <a:pPr lvl="1"/>
            <a:endParaRPr kumimoji="1" lang="en-US" altLang="zh-CN" sz="2800" b="1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604" y="2837467"/>
            <a:ext cx="3270753" cy="343099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0957" y="1436530"/>
            <a:ext cx="6125365" cy="519162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722" y="155078"/>
            <a:ext cx="10515600" cy="1325563"/>
          </a:xfrm>
        </p:spPr>
        <p:txBody>
          <a:bodyPr/>
          <a:lstStyle/>
          <a:p>
            <a:r>
              <a:rPr lang="en-US" altLang="en-US" sz="4400" dirty="0"/>
              <a:t>线性算数理论</a:t>
            </a:r>
            <a:r>
              <a:rPr lang="zh-CN" altLang="en-US" sz="4400" dirty="0"/>
              <a:t>：</a:t>
            </a:r>
            <a:r>
              <a:rPr lang="en-US" altLang="en-US" sz="4400" dirty="0"/>
              <a:t>单纯形法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95" y="2018665"/>
            <a:ext cx="12094845" cy="3020060"/>
          </a:xfrm>
          <a:prstGeom prst="rect">
            <a:avLst/>
          </a:prstGeom>
        </p:spPr>
      </p:pic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AFC26F8B-E934-0F42-B73C-92294D8347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9804873"/>
              </p:ext>
            </p:extLst>
          </p:nvPr>
        </p:nvGraphicFramePr>
        <p:xfrm>
          <a:off x="3034748" y="5038725"/>
          <a:ext cx="28194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9800">
                  <a:extLst>
                    <a:ext uri="{9D8B030D-6E8A-4147-A177-3AD203B41FA5}">
                      <a16:colId xmlns:a16="http://schemas.microsoft.com/office/drawing/2014/main" val="921101021"/>
                    </a:ext>
                  </a:extLst>
                </a:gridCol>
                <a:gridCol w="939800">
                  <a:extLst>
                    <a:ext uri="{9D8B030D-6E8A-4147-A177-3AD203B41FA5}">
                      <a16:colId xmlns:a16="http://schemas.microsoft.com/office/drawing/2014/main" val="3466646085"/>
                    </a:ext>
                  </a:extLst>
                </a:gridCol>
                <a:gridCol w="939800">
                  <a:extLst>
                    <a:ext uri="{9D8B030D-6E8A-4147-A177-3AD203B41FA5}">
                      <a16:colId xmlns:a16="http://schemas.microsoft.com/office/drawing/2014/main" val="14635067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s1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s2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88452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x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1/3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1/3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50343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y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-1/3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2/3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54730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s3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-1/3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5/3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8053465"/>
                  </a:ext>
                </a:extLst>
              </a:tr>
            </a:tbl>
          </a:graphicData>
        </a:graphic>
      </p:graphicFrame>
      <p:sp>
        <p:nvSpPr>
          <p:cNvPr id="3" name="文本框 2">
            <a:extLst>
              <a:ext uri="{FF2B5EF4-FFF2-40B4-BE49-F238E27FC236}">
                <a16:creationId xmlns:a16="http://schemas.microsoft.com/office/drawing/2014/main" id="{37AFC750-FB8A-EF4A-AD7B-5DD91E37F251}"/>
              </a:ext>
            </a:extLst>
          </p:cNvPr>
          <p:cNvSpPr txBox="1"/>
          <p:nvPr/>
        </p:nvSpPr>
        <p:spPr>
          <a:xfrm>
            <a:off x="6858000" y="5526157"/>
            <a:ext cx="2717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s1=1,s2=2,s3=3,x=1,y=1</a:t>
            </a:r>
            <a:endParaRPr kumimoji="1"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722" y="155078"/>
            <a:ext cx="10515600" cy="1325563"/>
          </a:xfrm>
        </p:spPr>
        <p:txBody>
          <a:bodyPr/>
          <a:lstStyle/>
          <a:p>
            <a:r>
              <a:rPr lang="en-US" altLang="en-US" sz="4400" dirty="0"/>
              <a:t>线性算数理论</a:t>
            </a:r>
            <a:r>
              <a:rPr lang="zh-CN" altLang="en-US" sz="4400" dirty="0"/>
              <a:t>：算法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4125595" y="2414270"/>
            <a:ext cx="5903595" cy="19476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340" indent="-280670" fontAlgn="auto">
              <a:lnSpc>
                <a:spcPct val="150000"/>
              </a:lnSpc>
              <a:buFont typeface="Wingdings" panose="05000000000000000000" charset="0"/>
              <a:buChar char=""/>
              <a:extLst>
                <a:ext uri="{35155182-B16C-46BC-9424-99874614C6A1}">
                  <wpsdc:indentchars xmlns:wpsdc="http://www.wps.cn/officeDocument/2017/drawingmlCustomData" xmlns="" val="-79" checksum="3893684283"/>
                  <wpsdc:marlchars xmlns:wpsdc="http://www.wps.cn/officeDocument/2017/drawingmlCustomData" xmlns="" val="79" checksum="883885931"/>
                </a:ext>
              </a:extLst>
            </a:pPr>
            <a:r>
              <a:rPr lang="en-US" altLang="zh-CN" sz="2800" dirty="0"/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Fourier-</a:t>
            </a:r>
            <a:r>
              <a:rPr lang="en-US" altLang="zh-CN" sz="2800" dirty="0" err="1">
                <a:solidFill>
                  <a:schemeClr val="tx1"/>
                </a:solidFill>
              </a:rPr>
              <a:t>Motzkin</a:t>
            </a:r>
            <a:endParaRPr lang="en-US" altLang="zh-CN" sz="2800" dirty="0">
              <a:solidFill>
                <a:srgbClr val="FF0000"/>
              </a:solidFill>
            </a:endParaRPr>
          </a:p>
          <a:p>
            <a:pPr marL="180340" indent="-280670" fontAlgn="auto">
              <a:lnSpc>
                <a:spcPct val="150000"/>
              </a:lnSpc>
              <a:buFont typeface="Wingdings" panose="05000000000000000000" charset="0"/>
              <a:buChar char=""/>
              <a:extLst>
                <a:ext uri="{35155182-B16C-46BC-9424-99874614C6A1}">
                  <wpsdc:indentchars xmlns:wpsdc="http://www.wps.cn/officeDocument/2017/drawingmlCustomData" xmlns="" val="-79" checksum="3893684283"/>
                  <wpsdc:marlchars xmlns:wpsdc="http://www.wps.cn/officeDocument/2017/drawingmlCustomData" xmlns="" val="79" checksum="883885931"/>
                </a:ext>
              </a:extLst>
            </a:pPr>
            <a:r>
              <a:rPr lang="zh-CN" altLang="en-US" sz="2800" dirty="0"/>
              <a:t> 单纯形法</a:t>
            </a:r>
          </a:p>
          <a:p>
            <a:pPr marL="180340" indent="-280670" fontAlgn="auto">
              <a:lnSpc>
                <a:spcPct val="150000"/>
              </a:lnSpc>
              <a:buFont typeface="Wingdings" panose="05000000000000000000" charset="0"/>
              <a:buChar char=""/>
              <a:extLst>
                <a:ext uri="{35155182-B16C-46BC-9424-99874614C6A1}">
                  <wpsdc:indentchars xmlns:wpsdc="http://www.wps.cn/officeDocument/2017/drawingmlCustomData" xmlns="" val="-79" checksum="3893684283"/>
                  <wpsdc:marlchars xmlns:wpsdc="http://www.wps.cn/officeDocument/2017/drawingmlCustomData" xmlns="" val="79" checksum="883885931"/>
                </a:ext>
              </a:extLst>
            </a:pPr>
            <a:r>
              <a:rPr lang="zh-CN" altLang="en-US" sz="2800" dirty="0"/>
              <a:t> </a:t>
            </a:r>
            <a:r>
              <a:rPr lang="zh-CN" altLang="en-US" sz="2800" dirty="0">
                <a:solidFill>
                  <a:srgbClr val="FF0000"/>
                </a:solidFill>
              </a:rPr>
              <a:t>分支定界</a:t>
            </a:r>
          </a:p>
        </p:txBody>
      </p:sp>
    </p:spTree>
    <p:extLst>
      <p:ext uri="{BB962C8B-B14F-4D97-AF65-F5344CB8AC3E}">
        <p14:creationId xmlns:p14="http://schemas.microsoft.com/office/powerpoint/2010/main" val="27895232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722" y="155078"/>
            <a:ext cx="10515600" cy="1325563"/>
          </a:xfrm>
        </p:spPr>
        <p:txBody>
          <a:bodyPr/>
          <a:lstStyle/>
          <a:p>
            <a:r>
              <a:rPr lang="en-US" altLang="en-US" sz="4400" dirty="0" err="1"/>
              <a:t>线性算数理论</a:t>
            </a:r>
            <a:r>
              <a:rPr lang="zh-CN" altLang="en-US" sz="4400" dirty="0"/>
              <a:t>：分支定界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74901E3-AA05-EF44-87B3-FBEA9C99F1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0266" y="1557865"/>
            <a:ext cx="9398000" cy="465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0314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722" y="155078"/>
            <a:ext cx="10515600" cy="1325563"/>
          </a:xfrm>
        </p:spPr>
        <p:txBody>
          <a:bodyPr/>
          <a:lstStyle/>
          <a:p>
            <a:r>
              <a:rPr lang="en-US" altLang="en-US" sz="4400" dirty="0" err="1"/>
              <a:t>线性算数理论</a:t>
            </a:r>
            <a:r>
              <a:rPr lang="zh-CN" altLang="en-US" sz="4400" dirty="0"/>
              <a:t>：分支定界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C21BD26-0A07-5344-A5D1-1135CD0FF4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6291" y="1273367"/>
            <a:ext cx="8879417" cy="5238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6299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722" y="155078"/>
            <a:ext cx="10515600" cy="1325563"/>
          </a:xfrm>
        </p:spPr>
        <p:txBody>
          <a:bodyPr/>
          <a:lstStyle/>
          <a:p>
            <a:r>
              <a:rPr lang="en-US" altLang="en-US" sz="4400" dirty="0" err="1"/>
              <a:t>线性算数理论</a:t>
            </a:r>
            <a:r>
              <a:rPr lang="zh-CN" altLang="en-US" sz="4400" dirty="0"/>
              <a:t>：分支定界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9F2E8DA-C15F-1A4D-9F94-191F78831B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1052" y="1361371"/>
            <a:ext cx="9127711" cy="5180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8280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722" y="155078"/>
            <a:ext cx="10515600" cy="1325563"/>
          </a:xfrm>
        </p:spPr>
        <p:txBody>
          <a:bodyPr/>
          <a:lstStyle/>
          <a:p>
            <a:r>
              <a:rPr lang="en-US" altLang="en-US" sz="4400" dirty="0" err="1"/>
              <a:t>线性算数理论</a:t>
            </a:r>
            <a:r>
              <a:rPr lang="zh-CN" altLang="en-US" sz="4400" dirty="0"/>
              <a:t>：分支定界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C29BAF4-B24E-3846-BCAA-51037EF821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7187" y="1589122"/>
            <a:ext cx="9277625" cy="4781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96052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722" y="155078"/>
            <a:ext cx="10515600" cy="1325563"/>
          </a:xfrm>
        </p:spPr>
        <p:txBody>
          <a:bodyPr/>
          <a:lstStyle/>
          <a:p>
            <a:r>
              <a:rPr lang="en-US" altLang="en-US" sz="4400" dirty="0" err="1"/>
              <a:t>线性算数理论</a:t>
            </a:r>
            <a:r>
              <a:rPr lang="zh-CN" altLang="en-US" sz="4400" dirty="0"/>
              <a:t>：分支定界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C96818F-01A2-574A-920A-900FC73D76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1558" y="1821169"/>
            <a:ext cx="6728883" cy="4209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15528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722" y="155078"/>
            <a:ext cx="10515600" cy="1325563"/>
          </a:xfrm>
        </p:spPr>
        <p:txBody>
          <a:bodyPr/>
          <a:lstStyle/>
          <a:p>
            <a:r>
              <a:rPr lang="en-US" altLang="en-US" sz="4400" dirty="0"/>
              <a:t>习题回顾课程内容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723" y="817859"/>
            <a:ext cx="10515599" cy="5260928"/>
          </a:xfrm>
        </p:spPr>
        <p:txBody>
          <a:bodyPr>
            <a:normAutofit/>
          </a:bodyPr>
          <a:lstStyle/>
          <a:p>
            <a:pPr marL="0" indent="0">
              <a:lnSpc>
                <a:spcPct val="160000"/>
              </a:lnSpc>
              <a:buNone/>
            </a:pPr>
            <a:endParaRPr lang="en-US" altLang="en-US" dirty="0"/>
          </a:p>
          <a:p>
            <a:pPr marL="457200" indent="-457200">
              <a:lnSpc>
                <a:spcPct val="160000"/>
              </a:lnSpc>
              <a:buAutoNum type="arabicPeriod"/>
            </a:pPr>
            <a:r>
              <a:rPr lang="en-US" altLang="en-US" sz="2800" dirty="0">
                <a:solidFill>
                  <a:schemeClr val="tx1"/>
                </a:solidFill>
              </a:rPr>
              <a:t>课程回顾</a:t>
            </a:r>
            <a:endParaRPr lang="en-US" altLang="en-US" sz="2800" dirty="0"/>
          </a:p>
          <a:p>
            <a:pPr marL="457200" indent="-457200">
              <a:lnSpc>
                <a:spcPct val="160000"/>
              </a:lnSpc>
              <a:buAutoNum type="arabicPeriod"/>
            </a:pPr>
            <a:r>
              <a:rPr lang="en-US" altLang="en-US" sz="2800" dirty="0">
                <a:solidFill>
                  <a:schemeClr val="tx1"/>
                </a:solidFill>
              </a:rPr>
              <a:t>线性算数理论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(LA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Theory)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en-US" sz="2800" dirty="0">
                <a:solidFill>
                  <a:schemeClr val="tx1"/>
                </a:solidFill>
              </a:rPr>
              <a:t>回顾</a:t>
            </a:r>
          </a:p>
          <a:p>
            <a:pPr marL="457200" indent="-457200">
              <a:lnSpc>
                <a:spcPct val="160000"/>
              </a:lnSpc>
              <a:buAutoNum type="arabicPeriod"/>
            </a:pPr>
            <a:r>
              <a:rPr lang="en-US" altLang="en-US" sz="2800" dirty="0" err="1">
                <a:solidFill>
                  <a:srgbClr val="C00000"/>
                </a:solidFill>
              </a:rPr>
              <a:t>数据结构理论回顾</a:t>
            </a:r>
            <a:endParaRPr lang="en-US" altLang="en-US" sz="2800" dirty="0">
              <a:solidFill>
                <a:srgbClr val="C00000"/>
              </a:solidFill>
            </a:endParaRPr>
          </a:p>
          <a:p>
            <a:pPr marL="457200" indent="-457200">
              <a:lnSpc>
                <a:spcPct val="160000"/>
              </a:lnSpc>
              <a:buAutoNum type="arabicPeriod"/>
            </a:pPr>
            <a:r>
              <a:rPr lang="en-US" altLang="en-US" sz="2800" dirty="0"/>
              <a:t>疑问解答</a:t>
            </a:r>
            <a:endParaRPr lang="en-US" alt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722" y="155078"/>
            <a:ext cx="10515600" cy="1325563"/>
          </a:xfrm>
        </p:spPr>
        <p:txBody>
          <a:bodyPr/>
          <a:lstStyle/>
          <a:p>
            <a:r>
              <a:rPr lang="en-US" altLang="en-US" sz="4400" dirty="0"/>
              <a:t>回顾：课程逻辑</a:t>
            </a:r>
          </a:p>
        </p:txBody>
      </p:sp>
      <p:sp>
        <p:nvSpPr>
          <p:cNvPr id="7" name="矩形 6"/>
          <p:cNvSpPr/>
          <p:nvPr/>
        </p:nvSpPr>
        <p:spPr>
          <a:xfrm>
            <a:off x="914397" y="5430742"/>
            <a:ext cx="10385068" cy="10416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1213223" y="5806300"/>
            <a:ext cx="2278050" cy="56369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>
                <a:solidFill>
                  <a:srgbClr val="CC3300"/>
                </a:solidFill>
                <a:ea typeface="SimHei" panose="02010609060101010101" pitchFamily="49" charset="-122"/>
              </a:rPr>
              <a:t>集合论</a:t>
            </a:r>
          </a:p>
        </p:txBody>
      </p:sp>
      <p:sp>
        <p:nvSpPr>
          <p:cNvPr id="9" name="矩形 8"/>
          <p:cNvSpPr/>
          <p:nvPr/>
        </p:nvSpPr>
        <p:spPr>
          <a:xfrm>
            <a:off x="3714906" y="5806300"/>
            <a:ext cx="2278050" cy="56369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>
                <a:solidFill>
                  <a:srgbClr val="CC3300"/>
                </a:solidFill>
                <a:ea typeface="SimHei" panose="02010609060101010101" pitchFamily="49" charset="-122"/>
              </a:rPr>
              <a:t>计算复杂性理论</a:t>
            </a:r>
          </a:p>
        </p:txBody>
      </p:sp>
      <p:sp>
        <p:nvSpPr>
          <p:cNvPr id="10" name="矩形 9"/>
          <p:cNvSpPr/>
          <p:nvPr/>
        </p:nvSpPr>
        <p:spPr>
          <a:xfrm>
            <a:off x="6216589" y="5806301"/>
            <a:ext cx="2278050" cy="56369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>
                <a:solidFill>
                  <a:srgbClr val="CC3300"/>
                </a:solidFill>
                <a:ea typeface="SimHei" panose="02010609060101010101" pitchFamily="49" charset="-122"/>
              </a:rPr>
              <a:t>形式文法</a:t>
            </a:r>
          </a:p>
        </p:txBody>
      </p:sp>
      <p:sp>
        <p:nvSpPr>
          <p:cNvPr id="11" name="矩形 10"/>
          <p:cNvSpPr/>
          <p:nvPr/>
        </p:nvSpPr>
        <p:spPr>
          <a:xfrm>
            <a:off x="8718272" y="5806301"/>
            <a:ext cx="2278050" cy="56369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>
                <a:solidFill>
                  <a:srgbClr val="CC3300"/>
                </a:solidFill>
                <a:ea typeface="SimHei" panose="02010609060101010101" pitchFamily="49" charset="-122"/>
              </a:rPr>
              <a:t>结构化归纳法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5549727" y="5430742"/>
            <a:ext cx="1177076" cy="3755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数学基础</a:t>
            </a:r>
          </a:p>
        </p:txBody>
      </p:sp>
      <p:sp>
        <p:nvSpPr>
          <p:cNvPr id="13" name="矩形 12"/>
          <p:cNvSpPr/>
          <p:nvPr/>
        </p:nvSpPr>
        <p:spPr>
          <a:xfrm>
            <a:off x="914397" y="4243870"/>
            <a:ext cx="10385068" cy="104162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221610" y="4619427"/>
            <a:ext cx="5153501" cy="56369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>
                <a:solidFill>
                  <a:srgbClr val="CC3300"/>
                </a:solidFill>
                <a:ea typeface="SimHei" panose="02010609060101010101" pitchFamily="49" charset="-122"/>
              </a:rPr>
              <a:t>命题逻辑（符号系统、证明系统、推导规则）</a:t>
            </a:r>
            <a:endParaRPr kumimoji="1" lang="en-US" altLang="zh-CN" sz="2000" dirty="0">
              <a:solidFill>
                <a:srgbClr val="CC3300"/>
              </a:solidFill>
              <a:ea typeface="SimHei" panose="02010609060101010101" pitchFamily="49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6550197" y="4619427"/>
            <a:ext cx="1310235" cy="56369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>
                <a:solidFill>
                  <a:srgbClr val="CC3300"/>
                </a:solidFill>
                <a:ea typeface="SimHei" panose="02010609060101010101" pitchFamily="49" charset="-122"/>
              </a:rPr>
              <a:t>构造逻辑</a:t>
            </a:r>
          </a:p>
        </p:txBody>
      </p:sp>
      <p:sp>
        <p:nvSpPr>
          <p:cNvPr id="17" name="矩形 16"/>
          <p:cNvSpPr/>
          <p:nvPr/>
        </p:nvSpPr>
        <p:spPr>
          <a:xfrm>
            <a:off x="8035518" y="4619427"/>
            <a:ext cx="1310234" cy="56369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>
                <a:solidFill>
                  <a:srgbClr val="CC3300"/>
                </a:solidFill>
                <a:ea typeface="SimHei" panose="02010609060101010101" pitchFamily="49" charset="-122"/>
              </a:rPr>
              <a:t>谓词逻辑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5796217" y="4243869"/>
            <a:ext cx="1177076" cy="3755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逻辑</a:t>
            </a:r>
          </a:p>
        </p:txBody>
      </p:sp>
      <p:sp>
        <p:nvSpPr>
          <p:cNvPr id="15" name="矩形 14"/>
          <p:cNvSpPr/>
          <p:nvPr/>
        </p:nvSpPr>
        <p:spPr>
          <a:xfrm>
            <a:off x="9564282" y="4619426"/>
            <a:ext cx="1406107" cy="56369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ea typeface="SimHei" panose="02010609060101010101" pitchFamily="49" charset="-122"/>
              </a:rPr>
              <a:t>霍尔逻辑</a:t>
            </a:r>
          </a:p>
        </p:txBody>
      </p:sp>
      <p:sp>
        <p:nvSpPr>
          <p:cNvPr id="19" name="矩形 18"/>
          <p:cNvSpPr/>
          <p:nvPr/>
        </p:nvSpPr>
        <p:spPr>
          <a:xfrm>
            <a:off x="914397" y="2675047"/>
            <a:ext cx="10385068" cy="142357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1213222" y="3055573"/>
            <a:ext cx="1552696" cy="94067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dirty="0">
                <a:solidFill>
                  <a:srgbClr val="CC3300"/>
                </a:solidFill>
                <a:ea typeface="SimHei" panose="02010609060101010101" pitchFamily="49" charset="-122"/>
              </a:rPr>
              <a:t>SAT</a:t>
            </a:r>
          </a:p>
        </p:txBody>
      </p:sp>
      <p:sp>
        <p:nvSpPr>
          <p:cNvPr id="21" name="矩形 20"/>
          <p:cNvSpPr/>
          <p:nvPr/>
        </p:nvSpPr>
        <p:spPr>
          <a:xfrm>
            <a:off x="2976060" y="3055573"/>
            <a:ext cx="8070574" cy="94067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ea typeface="SimHei" panose="02010609060101010101" pitchFamily="49" charset="-122"/>
              </a:rPr>
              <a:t>Theory</a:t>
            </a:r>
          </a:p>
          <a:p>
            <a:pPr algn="ctr"/>
            <a:endParaRPr kumimoji="1" lang="en-US" altLang="zh-CN" sz="2000" dirty="0">
              <a:solidFill>
                <a:schemeClr val="tx1">
                  <a:lumMod val="95000"/>
                  <a:lumOff val="5000"/>
                </a:schemeClr>
              </a:solidFill>
              <a:ea typeface="SimHei" panose="02010609060101010101" pitchFamily="49" charset="-122"/>
            </a:endParaRPr>
          </a:p>
          <a:p>
            <a:pPr algn="ctr"/>
            <a:endParaRPr kumimoji="1" lang="en-US" altLang="zh-CN" sz="2000" dirty="0">
              <a:solidFill>
                <a:schemeClr val="tx1">
                  <a:lumMod val="95000"/>
                  <a:lumOff val="5000"/>
                </a:schemeClr>
              </a:solidFill>
              <a:ea typeface="SimHei" panose="02010609060101010101" pitchFamily="49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5267926" y="2641103"/>
            <a:ext cx="1678009" cy="3755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可满足性</a:t>
            </a:r>
            <a:r>
              <a:rPr kumimoji="1" lang="zh-CN" altLang="en-US" b="1" dirty="0">
                <a:solidFill>
                  <a:schemeClr val="bg1">
                    <a:lumMod val="50000"/>
                  </a:schemeClr>
                </a:solidFill>
                <a:latin typeface="+mj-ea"/>
              </a:rPr>
              <a:t>问题</a:t>
            </a:r>
            <a:endParaRPr kumimoji="1" lang="zh-CN" altLang="en-US" b="1" dirty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3205782" y="3386832"/>
            <a:ext cx="1144717" cy="486453"/>
          </a:xfrm>
          <a:prstGeom prst="rect">
            <a:avLst/>
          </a:prstGeom>
          <a:solidFill>
            <a:schemeClr val="accent6">
              <a:lumMod val="7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dirty="0">
                <a:solidFill>
                  <a:srgbClr val="CC3300"/>
                </a:solidFill>
                <a:ea typeface="SimHei" panose="02010609060101010101" pitchFamily="49" charset="-122"/>
              </a:rPr>
              <a:t>EUF</a:t>
            </a:r>
          </a:p>
        </p:txBody>
      </p:sp>
      <p:sp>
        <p:nvSpPr>
          <p:cNvPr id="24" name="矩形 23"/>
          <p:cNvSpPr/>
          <p:nvPr/>
        </p:nvSpPr>
        <p:spPr>
          <a:xfrm>
            <a:off x="4560248" y="3386832"/>
            <a:ext cx="989479" cy="486453"/>
          </a:xfrm>
          <a:prstGeom prst="rect">
            <a:avLst/>
          </a:prstGeom>
          <a:solidFill>
            <a:schemeClr val="accent6">
              <a:lumMod val="7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dirty="0">
                <a:solidFill>
                  <a:srgbClr val="00B0F0"/>
                </a:solidFill>
                <a:ea typeface="SimHei" panose="02010609060101010101" pitchFamily="49" charset="-122"/>
              </a:rPr>
              <a:t>LA</a:t>
            </a:r>
          </a:p>
        </p:txBody>
      </p:sp>
      <p:sp>
        <p:nvSpPr>
          <p:cNvPr id="25" name="矩形 24"/>
          <p:cNvSpPr/>
          <p:nvPr/>
        </p:nvSpPr>
        <p:spPr>
          <a:xfrm>
            <a:off x="5721849" y="3386832"/>
            <a:ext cx="1298017" cy="486453"/>
          </a:xfrm>
          <a:prstGeom prst="rect">
            <a:avLst/>
          </a:prstGeom>
          <a:solidFill>
            <a:schemeClr val="accent6">
              <a:lumMod val="7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dirty="0">
                <a:solidFill>
                  <a:srgbClr val="00B0F0"/>
                </a:solidFill>
                <a:ea typeface="SimHei" panose="02010609060101010101" pitchFamily="49" charset="-122"/>
              </a:rPr>
              <a:t>Bit Vector</a:t>
            </a:r>
          </a:p>
        </p:txBody>
      </p:sp>
      <p:sp>
        <p:nvSpPr>
          <p:cNvPr id="26" name="矩形 25"/>
          <p:cNvSpPr/>
          <p:nvPr/>
        </p:nvSpPr>
        <p:spPr>
          <a:xfrm>
            <a:off x="7191988" y="3386832"/>
            <a:ext cx="989479" cy="486453"/>
          </a:xfrm>
          <a:prstGeom prst="rect">
            <a:avLst/>
          </a:prstGeom>
          <a:solidFill>
            <a:schemeClr val="accent6">
              <a:lumMod val="7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dirty="0">
                <a:solidFill>
                  <a:srgbClr val="00B0F0"/>
                </a:solidFill>
                <a:ea typeface="SimHei" panose="02010609060101010101" pitchFamily="49" charset="-122"/>
              </a:rPr>
              <a:t>Array</a:t>
            </a:r>
          </a:p>
        </p:txBody>
      </p:sp>
      <p:sp>
        <p:nvSpPr>
          <p:cNvPr id="27" name="矩形 26"/>
          <p:cNvSpPr/>
          <p:nvPr/>
        </p:nvSpPr>
        <p:spPr>
          <a:xfrm>
            <a:off x="8356273" y="3386831"/>
            <a:ext cx="989479" cy="486453"/>
          </a:xfrm>
          <a:prstGeom prst="rect">
            <a:avLst/>
          </a:prstGeom>
          <a:solidFill>
            <a:schemeClr val="accent6">
              <a:lumMod val="7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dirty="0">
                <a:solidFill>
                  <a:srgbClr val="00B0F0"/>
                </a:solidFill>
                <a:ea typeface="SimHei" panose="02010609060101010101" pitchFamily="49" charset="-122"/>
              </a:rPr>
              <a:t>Pointer</a:t>
            </a:r>
          </a:p>
        </p:txBody>
      </p:sp>
      <p:sp>
        <p:nvSpPr>
          <p:cNvPr id="28" name="矩形 27"/>
          <p:cNvSpPr/>
          <p:nvPr/>
        </p:nvSpPr>
        <p:spPr>
          <a:xfrm>
            <a:off x="9468508" y="3386831"/>
            <a:ext cx="1461431" cy="486453"/>
          </a:xfrm>
          <a:prstGeom prst="rect">
            <a:avLst/>
          </a:prstGeom>
          <a:solidFill>
            <a:schemeClr val="accent6">
              <a:lumMod val="7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altLang="zh-CN" sz="1600" dirty="0">
                <a:solidFill>
                  <a:schemeClr val="tx1"/>
                </a:solidFill>
              </a:rPr>
              <a:t>Combination</a:t>
            </a:r>
            <a:endParaRPr kumimoji="1" lang="en-GB" altLang="zh-CN" sz="1600" dirty="0">
              <a:solidFill>
                <a:schemeClr val="tx1"/>
              </a:solidFill>
              <a:ea typeface="SimHei" panose="02010609060101010101" pitchFamily="49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914397" y="1442805"/>
            <a:ext cx="10385068" cy="104162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1213222" y="1800886"/>
            <a:ext cx="2693848" cy="58117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ea typeface="SimHei" panose="02010609060101010101" pitchFamily="49" charset="-122"/>
              </a:rPr>
              <a:t>符号执行</a:t>
            </a:r>
            <a:r>
              <a:rPr kumimoji="1"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ea typeface="SimHei" panose="02010609060101010101" pitchFamily="49" charset="-122"/>
              </a:rPr>
              <a:t>/</a:t>
            </a:r>
            <a:r>
              <a:rPr kumimoji="1"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ea typeface="SimHei" panose="02010609060101010101" pitchFamily="49" charset="-122"/>
              </a:rPr>
              <a:t>混合执行</a:t>
            </a:r>
            <a:endParaRPr kumimoji="1" lang="en-US" altLang="zh-CN" sz="2000" dirty="0">
              <a:solidFill>
                <a:schemeClr val="tx1">
                  <a:lumMod val="95000"/>
                  <a:lumOff val="5000"/>
                </a:schemeClr>
              </a:solidFill>
              <a:ea typeface="SimHei" panose="02010609060101010101" pitchFamily="49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5850176" y="1415456"/>
            <a:ext cx="1678009" cy="3755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应用</a:t>
            </a:r>
          </a:p>
        </p:txBody>
      </p:sp>
      <p:sp>
        <p:nvSpPr>
          <p:cNvPr id="32" name="矩形 31"/>
          <p:cNvSpPr/>
          <p:nvPr/>
        </p:nvSpPr>
        <p:spPr>
          <a:xfrm>
            <a:off x="4036112" y="1800886"/>
            <a:ext cx="2256350" cy="58117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ea typeface="SimHei" panose="02010609060101010101" pitchFamily="49" charset="-122"/>
              </a:rPr>
              <a:t>程序验证</a:t>
            </a:r>
            <a:endParaRPr kumimoji="1" lang="en-US" altLang="zh-CN" sz="2000" dirty="0">
              <a:solidFill>
                <a:schemeClr val="tx1">
                  <a:lumMod val="95000"/>
                  <a:lumOff val="5000"/>
                </a:schemeClr>
              </a:solidFill>
              <a:ea typeface="SimHei" panose="02010609060101010101" pitchFamily="49" charset="-122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6369356" y="1808963"/>
            <a:ext cx="2276896" cy="58117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ea typeface="SimHei" panose="02010609060101010101" pitchFamily="49" charset="-122"/>
              </a:rPr>
              <a:t>程序分析</a:t>
            </a:r>
            <a:endParaRPr kumimoji="1" lang="en-US" altLang="zh-CN" sz="2000" dirty="0">
              <a:solidFill>
                <a:schemeClr val="tx1">
                  <a:lumMod val="95000"/>
                  <a:lumOff val="5000"/>
                </a:schemeClr>
              </a:solidFill>
              <a:ea typeface="SimHei" panose="02010609060101010101" pitchFamily="49" charset="-122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8763909" y="1808963"/>
            <a:ext cx="2236731" cy="58117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ea typeface="SimHei" panose="02010609060101010101" pitchFamily="49" charset="-122"/>
              </a:rPr>
              <a:t>程序合成</a:t>
            </a:r>
            <a:endParaRPr kumimoji="1" lang="en-US" altLang="zh-CN" sz="2000" dirty="0">
              <a:solidFill>
                <a:schemeClr val="tx1">
                  <a:lumMod val="95000"/>
                  <a:lumOff val="5000"/>
                </a:schemeClr>
              </a:solidFill>
              <a:ea typeface="SimHei" panose="02010609060101010101" pitchFamily="49" charset="-122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722" y="155078"/>
            <a:ext cx="10515600" cy="1325563"/>
          </a:xfrm>
        </p:spPr>
        <p:txBody>
          <a:bodyPr/>
          <a:lstStyle/>
          <a:p>
            <a:r>
              <a:rPr lang="en-US" altLang="en-US" sz="4400" dirty="0" err="1"/>
              <a:t>数据结构理论</a:t>
            </a:r>
            <a:endParaRPr lang="en-US" altLang="en-US" sz="44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15928A8-C088-1C42-9204-8519F98B7143}"/>
              </a:ext>
            </a:extLst>
          </p:cNvPr>
          <p:cNvSpPr txBox="1"/>
          <p:nvPr/>
        </p:nvSpPr>
        <p:spPr>
          <a:xfrm>
            <a:off x="4125595" y="2414270"/>
            <a:ext cx="5903595" cy="19476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340" indent="-280670" fontAlgn="auto">
              <a:lnSpc>
                <a:spcPct val="150000"/>
              </a:lnSpc>
              <a:buFont typeface="Wingdings" panose="05000000000000000000" charset="0"/>
              <a:buChar char=""/>
              <a:extLst>
                <a:ext uri="{35155182-B16C-46BC-9424-99874614C6A1}">
                  <wpsdc:indentchars xmlns:wpsdc="http://www.wps.cn/officeDocument/2017/drawingmlCustomData" xmlns="" val="-79" checksum="3893684283"/>
                  <wpsdc:marlchars xmlns:wpsdc="http://www.wps.cn/officeDocument/2017/drawingmlCustomData" xmlns="" val="79" checksum="883885931"/>
                </a:ext>
              </a:extLst>
            </a:pPr>
            <a:r>
              <a:rPr lang="en-US" altLang="zh-CN" sz="2800" dirty="0"/>
              <a:t> </a:t>
            </a:r>
            <a:r>
              <a:rPr lang="zh-CN" altLang="en-US" sz="2800" dirty="0"/>
              <a:t>比特向量</a:t>
            </a:r>
            <a:endParaRPr lang="en-US" altLang="zh-CN" sz="2800" dirty="0"/>
          </a:p>
          <a:p>
            <a:pPr marL="180340" indent="-280670" fontAlgn="auto">
              <a:lnSpc>
                <a:spcPct val="150000"/>
              </a:lnSpc>
              <a:buFont typeface="Wingdings" panose="05000000000000000000" charset="0"/>
              <a:buChar char=""/>
              <a:extLst>
                <a:ext uri="{35155182-B16C-46BC-9424-99874614C6A1}">
                  <wpsdc:indentchars xmlns:wpsdc="http://www.wps.cn/officeDocument/2017/drawingmlCustomData" xmlns="" val="-79" checksum="3893684283"/>
                  <wpsdc:marlchars xmlns:wpsdc="http://www.wps.cn/officeDocument/2017/drawingmlCustomData" xmlns="" val="79" checksum="883885931"/>
                </a:ext>
              </a:extLst>
            </a:pPr>
            <a:r>
              <a:rPr lang="zh-CN" altLang="en-US" sz="2800" dirty="0"/>
              <a:t> 数组</a:t>
            </a:r>
          </a:p>
          <a:p>
            <a:pPr marL="180340" indent="-280670" fontAlgn="auto">
              <a:lnSpc>
                <a:spcPct val="150000"/>
              </a:lnSpc>
              <a:buFont typeface="Wingdings" panose="05000000000000000000" charset="0"/>
              <a:buChar char=""/>
              <a:extLst>
                <a:ext uri="{35155182-B16C-46BC-9424-99874614C6A1}">
                  <wpsdc:indentchars xmlns:wpsdc="http://www.wps.cn/officeDocument/2017/drawingmlCustomData" xmlns="" val="-79" checksum="3893684283"/>
                  <wpsdc:marlchars xmlns:wpsdc="http://www.wps.cn/officeDocument/2017/drawingmlCustomData" xmlns="" val="79" checksum="883885931"/>
                </a:ext>
              </a:extLst>
            </a:pPr>
            <a:r>
              <a:rPr lang="zh-CN" altLang="en-US" sz="2800" dirty="0"/>
              <a:t> 指针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722" y="155078"/>
            <a:ext cx="10515600" cy="1325563"/>
          </a:xfrm>
        </p:spPr>
        <p:txBody>
          <a:bodyPr/>
          <a:lstStyle/>
          <a:p>
            <a:r>
              <a:rPr lang="en-US" altLang="en-US" sz="4400" dirty="0" err="1"/>
              <a:t>数据结构理论</a:t>
            </a:r>
            <a:endParaRPr lang="en-US" altLang="en-US" sz="44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15928A8-C088-1C42-9204-8519F98B7143}"/>
              </a:ext>
            </a:extLst>
          </p:cNvPr>
          <p:cNvSpPr txBox="1"/>
          <p:nvPr/>
        </p:nvSpPr>
        <p:spPr>
          <a:xfrm>
            <a:off x="4125595" y="2414270"/>
            <a:ext cx="5903595" cy="19476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340" indent="-280670" fontAlgn="auto">
              <a:lnSpc>
                <a:spcPct val="150000"/>
              </a:lnSpc>
              <a:buFont typeface="Wingdings" panose="05000000000000000000" charset="0"/>
              <a:buChar char=""/>
              <a:extLst>
                <a:ext uri="{35155182-B16C-46BC-9424-99874614C6A1}">
                  <wpsdc:indentchars xmlns="" xmlns:wpsdc="http://www.wps.cn/officeDocument/2017/drawingmlCustomData" val="-79" checksum="3893684283"/>
                  <wpsdc:marlchars xmlns="" xmlns:wpsdc="http://www.wps.cn/officeDocument/2017/drawingmlCustomData" val="79" checksum="883885931"/>
                </a:ext>
              </a:extLst>
            </a:pPr>
            <a:r>
              <a:rPr lang="en-US" altLang="zh-CN" sz="2800" dirty="0"/>
              <a:t> </a:t>
            </a:r>
            <a:r>
              <a:rPr lang="zh-CN" altLang="en-US" sz="2800" dirty="0">
                <a:solidFill>
                  <a:srgbClr val="FF0000"/>
                </a:solidFill>
              </a:rPr>
              <a:t>比特向量</a:t>
            </a:r>
            <a:endParaRPr lang="en-US" altLang="zh-CN" sz="2800" dirty="0">
              <a:solidFill>
                <a:srgbClr val="FF0000"/>
              </a:solidFill>
            </a:endParaRPr>
          </a:p>
          <a:p>
            <a:pPr marL="180340" indent="-280670" fontAlgn="auto">
              <a:lnSpc>
                <a:spcPct val="150000"/>
              </a:lnSpc>
              <a:buFont typeface="Wingdings" panose="05000000000000000000" charset="0"/>
              <a:buChar char=""/>
              <a:extLst>
                <a:ext uri="{35155182-B16C-46BC-9424-99874614C6A1}">
                  <wpsdc:indentchars xmlns="" xmlns:wpsdc="http://www.wps.cn/officeDocument/2017/drawingmlCustomData" val="-79" checksum="3893684283"/>
                  <wpsdc:marlchars xmlns="" xmlns:wpsdc="http://www.wps.cn/officeDocument/2017/drawingmlCustomData" val="79" checksum="883885931"/>
                </a:ext>
              </a:extLst>
            </a:pPr>
            <a:r>
              <a:rPr lang="zh-CN" altLang="en-US" sz="2800" dirty="0"/>
              <a:t> 数组</a:t>
            </a:r>
          </a:p>
          <a:p>
            <a:pPr marL="180340" indent="-280670" fontAlgn="auto">
              <a:lnSpc>
                <a:spcPct val="150000"/>
              </a:lnSpc>
              <a:buFont typeface="Wingdings" panose="05000000000000000000" charset="0"/>
              <a:buChar char=""/>
              <a:extLst>
                <a:ext uri="{35155182-B16C-46BC-9424-99874614C6A1}">
                  <wpsdc:indentchars xmlns="" xmlns:wpsdc="http://www.wps.cn/officeDocument/2017/drawingmlCustomData" val="-79" checksum="3893684283"/>
                  <wpsdc:marlchars xmlns="" xmlns:wpsdc="http://www.wps.cn/officeDocument/2017/drawingmlCustomData" val="79" checksum="883885931"/>
                </a:ext>
              </a:extLst>
            </a:pPr>
            <a:r>
              <a:rPr lang="zh-CN" altLang="en-US" sz="2800" dirty="0"/>
              <a:t> 指针</a:t>
            </a:r>
          </a:p>
        </p:txBody>
      </p:sp>
    </p:spTree>
    <p:extLst>
      <p:ext uri="{BB962C8B-B14F-4D97-AF65-F5344CB8AC3E}">
        <p14:creationId xmlns:p14="http://schemas.microsoft.com/office/powerpoint/2010/main" val="347603549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722" y="155078"/>
            <a:ext cx="10515600" cy="1325563"/>
          </a:xfrm>
        </p:spPr>
        <p:txBody>
          <a:bodyPr/>
          <a:lstStyle/>
          <a:p>
            <a:r>
              <a:rPr lang="zh-CN" altLang="en-US" sz="4400" dirty="0"/>
              <a:t>比特向量理论</a:t>
            </a:r>
            <a:endParaRPr lang="en-US" altLang="en-US" sz="4400" dirty="0"/>
          </a:p>
        </p:txBody>
      </p:sp>
      <p:sp>
        <p:nvSpPr>
          <p:cNvPr id="5" name="文本框 4"/>
          <p:cNvSpPr txBox="1"/>
          <p:nvPr/>
        </p:nvSpPr>
        <p:spPr>
          <a:xfrm>
            <a:off x="480722" y="1219031"/>
            <a:ext cx="11256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b="1"/>
              <a:t>-</a:t>
            </a:r>
            <a:r>
              <a:rPr kumimoji="1" lang="zh-CN" altLang="en-US" sz="2800" b="1"/>
              <a:t> 语法</a:t>
            </a:r>
            <a:endParaRPr kumimoji="1" lang="zh-CN" altLang="en-US" sz="2800" b="1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CBCF6D6-A585-2A48-8EDE-2C46839A03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024" y="1820793"/>
            <a:ext cx="5092700" cy="176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19122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722" y="155078"/>
            <a:ext cx="10515600" cy="1325563"/>
          </a:xfrm>
        </p:spPr>
        <p:txBody>
          <a:bodyPr/>
          <a:lstStyle/>
          <a:p>
            <a:r>
              <a:rPr lang="zh-CN" altLang="en-US" sz="4400" dirty="0"/>
              <a:t>比特向量理论</a:t>
            </a:r>
            <a:endParaRPr lang="en-US" altLang="en-US" sz="44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F70263C-50B7-3F42-B3C7-7A7160661E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1563828"/>
            <a:ext cx="9493250" cy="4572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77715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722" y="155078"/>
            <a:ext cx="10515600" cy="1325563"/>
          </a:xfrm>
        </p:spPr>
        <p:txBody>
          <a:bodyPr/>
          <a:lstStyle/>
          <a:p>
            <a:r>
              <a:rPr lang="zh-CN" altLang="en-US" sz="4400" dirty="0"/>
              <a:t>比特向量理论</a:t>
            </a:r>
            <a:endParaRPr lang="en-US" altLang="en-US" sz="44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209DC88-BCE0-F54A-964F-9AB08A664B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6545" y="1370343"/>
            <a:ext cx="9973733" cy="501187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C246D80-6123-D749-8C75-79EC6A9B84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4204" y="3641587"/>
            <a:ext cx="3530600" cy="78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477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722" y="155078"/>
            <a:ext cx="10515600" cy="1325563"/>
          </a:xfrm>
        </p:spPr>
        <p:txBody>
          <a:bodyPr/>
          <a:lstStyle/>
          <a:p>
            <a:r>
              <a:rPr lang="zh-CN" altLang="en-US" sz="4400" dirty="0"/>
              <a:t>比特向量理论</a:t>
            </a:r>
            <a:endParaRPr lang="en-US" altLang="en-US" sz="44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2E32814-6434-544B-90F7-84C0D34618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2466" y="5546266"/>
            <a:ext cx="7558617" cy="123248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685209D-D378-D94F-9BBC-66C3A722EC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9733" y="1192504"/>
            <a:ext cx="8428565" cy="4353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63771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722" y="155078"/>
            <a:ext cx="10515600" cy="1325563"/>
          </a:xfrm>
        </p:spPr>
        <p:txBody>
          <a:bodyPr/>
          <a:lstStyle/>
          <a:p>
            <a:r>
              <a:rPr lang="zh-CN" altLang="en-US" sz="4400" dirty="0"/>
              <a:t>比特向量理论</a:t>
            </a:r>
            <a:endParaRPr lang="en-US" altLang="en-US" sz="44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3703FC3-D4F0-AE4A-95A6-FFA2812FDC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5017" y="1760041"/>
            <a:ext cx="9174576" cy="1787492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B13C0144-879E-D147-8F7B-7B20CDD6E3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6434" y="3826933"/>
            <a:ext cx="4821766" cy="92726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25F76E1-A9EA-AA4A-BD2B-D35A74F147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5017" y="5373124"/>
            <a:ext cx="1968500" cy="59690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593FA487-5FAC-2542-99D4-3E46125F2B44}"/>
              </a:ext>
            </a:extLst>
          </p:cNvPr>
          <p:cNvSpPr txBox="1"/>
          <p:nvPr/>
        </p:nvSpPr>
        <p:spPr>
          <a:xfrm>
            <a:off x="1489271" y="399626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rgbClr val="FF0000"/>
                </a:solidFill>
              </a:rPr>
              <a:t>修改一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6C8BCED-4DE7-C34B-9856-D1D858FCC43A}"/>
              </a:ext>
            </a:extLst>
          </p:cNvPr>
          <p:cNvSpPr txBox="1"/>
          <p:nvPr/>
        </p:nvSpPr>
        <p:spPr>
          <a:xfrm>
            <a:off x="1489271" y="5373124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rgbClr val="FF0000"/>
                </a:solidFill>
              </a:rPr>
              <a:t>修改二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94FF82C-4435-E346-93D8-C00AD3E339A7}"/>
              </a:ext>
            </a:extLst>
          </p:cNvPr>
          <p:cNvSpPr txBox="1"/>
          <p:nvPr/>
        </p:nvSpPr>
        <p:spPr>
          <a:xfrm>
            <a:off x="5094309" y="548690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逻辑右移</a:t>
            </a:r>
          </a:p>
        </p:txBody>
      </p:sp>
    </p:spTree>
    <p:extLst>
      <p:ext uri="{BB962C8B-B14F-4D97-AF65-F5344CB8AC3E}">
        <p14:creationId xmlns:p14="http://schemas.microsoft.com/office/powerpoint/2010/main" val="2206821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1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722" y="155078"/>
            <a:ext cx="10515600" cy="1325563"/>
          </a:xfrm>
        </p:spPr>
        <p:txBody>
          <a:bodyPr/>
          <a:lstStyle/>
          <a:p>
            <a:r>
              <a:rPr lang="zh-CN" altLang="en-US" sz="4400" dirty="0"/>
              <a:t>比特向量理论</a:t>
            </a:r>
            <a:endParaRPr lang="en-US" altLang="en-US" sz="44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3703FC3-D4F0-AE4A-95A6-FFA2812FDC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5017" y="1760041"/>
            <a:ext cx="9174576" cy="1787492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593FA487-5FAC-2542-99D4-3E46125F2B44}"/>
              </a:ext>
            </a:extLst>
          </p:cNvPr>
          <p:cNvSpPr txBox="1"/>
          <p:nvPr/>
        </p:nvSpPr>
        <p:spPr>
          <a:xfrm>
            <a:off x="1615017" y="4105597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solidFill>
                  <a:srgbClr val="FF0000"/>
                </a:solidFill>
              </a:rPr>
              <a:t>正解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C66CCB1-C659-7145-911A-E07D2A4FB1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6732" y="4099587"/>
            <a:ext cx="4742666" cy="1376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6589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722" y="155078"/>
            <a:ext cx="10515600" cy="1325563"/>
          </a:xfrm>
        </p:spPr>
        <p:txBody>
          <a:bodyPr/>
          <a:lstStyle/>
          <a:p>
            <a:r>
              <a:rPr lang="zh-CN" altLang="en-US" sz="4400" dirty="0"/>
              <a:t>比特向量理论</a:t>
            </a:r>
            <a:r>
              <a:rPr lang="en-US" altLang="zh-CN" sz="4400" dirty="0"/>
              <a:t>—</a:t>
            </a:r>
            <a:r>
              <a:rPr lang="zh-CN" altLang="en-US" sz="4400" dirty="0"/>
              <a:t>应用</a:t>
            </a:r>
            <a:endParaRPr lang="en-US" altLang="en-US" sz="44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73AC9B0-D954-BA40-85DD-44B76ACF1E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5756" y="1480641"/>
            <a:ext cx="6853861" cy="5026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16826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722" y="155078"/>
            <a:ext cx="10515600" cy="1325563"/>
          </a:xfrm>
        </p:spPr>
        <p:txBody>
          <a:bodyPr/>
          <a:lstStyle/>
          <a:p>
            <a:r>
              <a:rPr lang="en-US" altLang="en-US" sz="4400" dirty="0" err="1"/>
              <a:t>数据结构理论</a:t>
            </a:r>
            <a:endParaRPr lang="en-US" altLang="en-US" sz="44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15928A8-C088-1C42-9204-8519F98B7143}"/>
              </a:ext>
            </a:extLst>
          </p:cNvPr>
          <p:cNvSpPr txBox="1"/>
          <p:nvPr/>
        </p:nvSpPr>
        <p:spPr>
          <a:xfrm>
            <a:off x="4125595" y="2414270"/>
            <a:ext cx="5903595" cy="19476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340" indent="-280670" fontAlgn="auto">
              <a:lnSpc>
                <a:spcPct val="150000"/>
              </a:lnSpc>
              <a:buFont typeface="Wingdings" panose="05000000000000000000" charset="0"/>
              <a:buChar char=""/>
              <a:extLst>
                <a:ext uri="{35155182-B16C-46BC-9424-99874614C6A1}">
                  <wpsdc:indentchars xmlns="" xmlns:wpsdc="http://www.wps.cn/officeDocument/2017/drawingmlCustomData" val="-79" checksum="3893684283"/>
                  <wpsdc:marlchars xmlns="" xmlns:wpsdc="http://www.wps.cn/officeDocument/2017/drawingmlCustomData" val="79" checksum="883885931"/>
                </a:ext>
              </a:extLst>
            </a:pPr>
            <a:r>
              <a:rPr lang="en-US" altLang="zh-CN" sz="2800" dirty="0"/>
              <a:t> </a:t>
            </a:r>
            <a:r>
              <a:rPr lang="zh-CN" altLang="en-US" sz="2800" dirty="0"/>
              <a:t>比特向量</a:t>
            </a:r>
            <a:endParaRPr lang="en-US" altLang="zh-CN" sz="2800" dirty="0"/>
          </a:p>
          <a:p>
            <a:pPr marL="180340" indent="-280670" fontAlgn="auto">
              <a:lnSpc>
                <a:spcPct val="150000"/>
              </a:lnSpc>
              <a:buFont typeface="Wingdings" panose="05000000000000000000" charset="0"/>
              <a:buChar char=""/>
              <a:extLst>
                <a:ext uri="{35155182-B16C-46BC-9424-99874614C6A1}">
                  <wpsdc:indentchars xmlns="" xmlns:wpsdc="http://www.wps.cn/officeDocument/2017/drawingmlCustomData" val="-79" checksum="3893684283"/>
                  <wpsdc:marlchars xmlns="" xmlns:wpsdc="http://www.wps.cn/officeDocument/2017/drawingmlCustomData" val="79" checksum="883885931"/>
                </a:ext>
              </a:extLst>
            </a:pPr>
            <a:r>
              <a:rPr lang="zh-CN" altLang="en-US" sz="2800" dirty="0"/>
              <a:t> </a:t>
            </a:r>
            <a:r>
              <a:rPr lang="zh-CN" altLang="en-US" sz="2800" dirty="0">
                <a:solidFill>
                  <a:srgbClr val="FF0000"/>
                </a:solidFill>
              </a:rPr>
              <a:t>数组</a:t>
            </a:r>
          </a:p>
          <a:p>
            <a:pPr marL="180340" indent="-280670" fontAlgn="auto">
              <a:lnSpc>
                <a:spcPct val="150000"/>
              </a:lnSpc>
              <a:buFont typeface="Wingdings" panose="05000000000000000000" charset="0"/>
              <a:buChar char=""/>
              <a:extLst>
                <a:ext uri="{35155182-B16C-46BC-9424-99874614C6A1}">
                  <wpsdc:indentchars xmlns="" xmlns:wpsdc="http://www.wps.cn/officeDocument/2017/drawingmlCustomData" val="-79" checksum="3893684283"/>
                  <wpsdc:marlchars xmlns="" xmlns:wpsdc="http://www.wps.cn/officeDocument/2017/drawingmlCustomData" val="79" checksum="883885931"/>
                </a:ext>
              </a:extLst>
            </a:pPr>
            <a:r>
              <a:rPr lang="zh-CN" altLang="en-US" sz="2800" dirty="0"/>
              <a:t> 指针</a:t>
            </a:r>
          </a:p>
        </p:txBody>
      </p:sp>
    </p:spTree>
    <p:extLst>
      <p:ext uri="{BB962C8B-B14F-4D97-AF65-F5344CB8AC3E}">
        <p14:creationId xmlns:p14="http://schemas.microsoft.com/office/powerpoint/2010/main" val="35734303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722" y="155078"/>
            <a:ext cx="10515600" cy="1325563"/>
          </a:xfrm>
        </p:spPr>
        <p:txBody>
          <a:bodyPr/>
          <a:lstStyle/>
          <a:p>
            <a:r>
              <a:rPr lang="en-US" altLang="en-US" sz="4400" dirty="0"/>
              <a:t>回顾：课程</a:t>
            </a:r>
            <a:r>
              <a:rPr lang="zh-CN" altLang="en-US" sz="4400" dirty="0"/>
              <a:t>大纲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-1558456" y="126425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917575" y="1400810"/>
            <a:ext cx="10078720" cy="5169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zh-CN" altLang="en-US" sz="2000" dirty="0">
                <a:solidFill>
                  <a:srgbClr val="C00000"/>
                </a:solidFill>
              </a:rPr>
              <a:t>知识基础（集合、关系与映射、上下文无关文法、基于结构的归纳法）</a:t>
            </a:r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zh-CN" altLang="en-US" sz="2000" dirty="0">
                <a:solidFill>
                  <a:srgbClr val="C00000"/>
                </a:solidFill>
              </a:rPr>
              <a:t>命题逻辑（语法、自然演绎系统、构造逻辑、语义系统、可靠性与完备性、可判断性）</a:t>
            </a:r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zh-CN" altLang="en-US" sz="2000" dirty="0">
                <a:solidFill>
                  <a:srgbClr val="C00000"/>
                </a:solidFill>
              </a:rPr>
              <a:t>布尔可满足性（合取范式、解析与传播、</a:t>
            </a:r>
            <a:r>
              <a:rPr lang="en-US" altLang="zh-CN" sz="2000" dirty="0">
                <a:solidFill>
                  <a:srgbClr val="C00000"/>
                </a:solidFill>
              </a:rPr>
              <a:t>DPLL</a:t>
            </a:r>
            <a:r>
              <a:rPr lang="zh-CN" altLang="en-US" sz="2000" dirty="0">
                <a:solidFill>
                  <a:srgbClr val="C00000"/>
                </a:solidFill>
              </a:rPr>
              <a:t>算法）</a:t>
            </a:r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zh-CN" altLang="en-US" sz="2000" dirty="0">
                <a:solidFill>
                  <a:srgbClr val="C00000"/>
                </a:solidFill>
              </a:rPr>
              <a:t>谓词逻辑（</a:t>
            </a:r>
            <a:r>
              <a:rPr lang="zh-CN" altLang="en-US" sz="2000" dirty="0">
                <a:solidFill>
                  <a:srgbClr val="C00000"/>
                </a:solidFill>
                <a:sym typeface="+mn-ea"/>
              </a:rPr>
              <a:t>语法、自然演绎系统、构造逻辑、语义系统、可靠性与完备性、可判断性</a:t>
            </a:r>
            <a:r>
              <a:rPr lang="zh-CN" altLang="en-US" sz="2000" dirty="0">
                <a:solidFill>
                  <a:srgbClr val="C00000"/>
                </a:solidFill>
              </a:rPr>
              <a:t>）</a:t>
            </a:r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zh-CN" altLang="en-US" sz="2000" dirty="0">
                <a:solidFill>
                  <a:srgbClr val="C00000"/>
                </a:solidFill>
              </a:rPr>
              <a:t>等式与未解释函数理论（可满足性模理论、等式理论、并查集与等价类、未解释函数</a:t>
            </a:r>
            <a:r>
              <a:rPr lang="zh-CN" altLang="en-US" sz="2000" dirty="0"/>
              <a:t>）</a:t>
            </a:r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zh-CN" altLang="en-US" sz="2000" dirty="0">
                <a:solidFill>
                  <a:srgbClr val="00B0F0"/>
                </a:solidFill>
              </a:rPr>
              <a:t>线性算术（语法、Fourier-Motzkin消元法、单纯形法、分支定界法）</a:t>
            </a:r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zh-CN" altLang="en-US" sz="2000" dirty="0">
                <a:solidFill>
                  <a:srgbClr val="00B0F0"/>
                </a:solidFill>
              </a:rPr>
              <a:t>数据结构理论（比特向量、数组、指针</a:t>
            </a:r>
            <a:r>
              <a:rPr lang="zh-CN" altLang="en-US" sz="2000" dirty="0"/>
              <a:t>、字符串）</a:t>
            </a:r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zh-CN" altLang="en-US" sz="2000" dirty="0"/>
              <a:t>理论组合（Nelson-Oppen、理论凸性、</a:t>
            </a:r>
            <a:r>
              <a:rPr lang="en-US" altLang="zh-CN" sz="2000" dirty="0"/>
              <a:t>DPLL(T)</a:t>
            </a:r>
            <a:r>
              <a:rPr lang="zh-CN" altLang="en-US" sz="2000" dirty="0"/>
              <a:t>算法）</a:t>
            </a:r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zh-CN" altLang="en-US" sz="2000" dirty="0"/>
              <a:t>符号执行（机器抽象模型、操作语义、简单命令式语言、路径条件、混合执行等）</a:t>
            </a:r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zh-CN" altLang="en-US" sz="2000" dirty="0"/>
              <a:t>程序验证（霍尔三元、最弱前条件、验证条件等）</a:t>
            </a:r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zh-CN" altLang="en-US" sz="2000" dirty="0"/>
              <a:t>程序合成（基于语法的合成、公理化合成等）</a:t>
            </a:r>
            <a:endParaRPr lang="zh-CN" altLang="en-US"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722" y="155078"/>
            <a:ext cx="10515600" cy="1325563"/>
          </a:xfrm>
        </p:spPr>
        <p:txBody>
          <a:bodyPr/>
          <a:lstStyle/>
          <a:p>
            <a:r>
              <a:rPr lang="en-US" altLang="en-US" sz="4400" dirty="0" err="1"/>
              <a:t>数组理论</a:t>
            </a:r>
            <a:endParaRPr lang="en-US" altLang="en-US" sz="4400" dirty="0"/>
          </a:p>
        </p:txBody>
      </p:sp>
      <p:sp>
        <p:nvSpPr>
          <p:cNvPr id="5" name="文本框 4"/>
          <p:cNvSpPr txBox="1"/>
          <p:nvPr/>
        </p:nvSpPr>
        <p:spPr>
          <a:xfrm>
            <a:off x="480722" y="1219031"/>
            <a:ext cx="11256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b="1" dirty="0"/>
              <a:t>-</a:t>
            </a:r>
            <a:r>
              <a:rPr kumimoji="1" lang="zh-CN" altLang="en-US" sz="2800" b="1" dirty="0"/>
              <a:t> 语法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7C43CF8-9988-FA4C-8DE6-315D1D9451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404" y="1801800"/>
            <a:ext cx="4765388" cy="1946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08213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722" y="155078"/>
            <a:ext cx="10515600" cy="1325563"/>
          </a:xfrm>
        </p:spPr>
        <p:txBody>
          <a:bodyPr/>
          <a:lstStyle/>
          <a:p>
            <a:r>
              <a:rPr lang="en-US" altLang="en-US" sz="4400" dirty="0" err="1"/>
              <a:t>数组理论</a:t>
            </a:r>
            <a:r>
              <a:rPr lang="en-US" altLang="zh-CN" sz="4400" dirty="0"/>
              <a:t>-</a:t>
            </a:r>
            <a:r>
              <a:rPr lang="zh-CN" altLang="en-US" sz="4400" dirty="0"/>
              <a:t>数组及其消去</a:t>
            </a:r>
            <a:endParaRPr lang="en-US" altLang="en-US" sz="44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CE99F5F-55ED-424E-BF95-6B0937D51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" y="1504950"/>
            <a:ext cx="11506200" cy="384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02670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722" y="155078"/>
            <a:ext cx="10515600" cy="1325563"/>
          </a:xfrm>
        </p:spPr>
        <p:txBody>
          <a:bodyPr/>
          <a:lstStyle/>
          <a:p>
            <a:r>
              <a:rPr lang="en-US" altLang="en-US" sz="4400" dirty="0" err="1"/>
              <a:t>数组理论</a:t>
            </a:r>
            <a:r>
              <a:rPr lang="en-US" altLang="zh-CN" sz="4400" dirty="0"/>
              <a:t>—</a:t>
            </a:r>
            <a:r>
              <a:rPr lang="zh-CN" altLang="en-US" sz="4400" dirty="0"/>
              <a:t>数组及其消去</a:t>
            </a:r>
            <a:endParaRPr lang="en-US" altLang="en-US" sz="44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0D187B1-13A3-2245-9690-6008094854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9226" y="1403692"/>
            <a:ext cx="9442450" cy="5299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24026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722" y="155078"/>
            <a:ext cx="10515600" cy="1325563"/>
          </a:xfrm>
        </p:spPr>
        <p:txBody>
          <a:bodyPr/>
          <a:lstStyle/>
          <a:p>
            <a:r>
              <a:rPr lang="en-US" altLang="en-US" sz="4400" dirty="0" err="1"/>
              <a:t>数组理论</a:t>
            </a:r>
            <a:r>
              <a:rPr lang="en-US" altLang="zh-CN" sz="4400" dirty="0"/>
              <a:t>—</a:t>
            </a:r>
            <a:r>
              <a:rPr lang="zh-CN" altLang="en-US" sz="4400" dirty="0"/>
              <a:t>数组及其消去</a:t>
            </a:r>
            <a:endParaRPr lang="en-US" altLang="en-US" sz="44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9821F51-835F-1A45-B610-C1898187B1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8031" y="1480641"/>
            <a:ext cx="9235937" cy="4857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60400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722" y="155078"/>
            <a:ext cx="10515600" cy="1325563"/>
          </a:xfrm>
        </p:spPr>
        <p:txBody>
          <a:bodyPr/>
          <a:lstStyle/>
          <a:p>
            <a:r>
              <a:rPr lang="en-US" altLang="en-US" sz="4400" dirty="0" err="1"/>
              <a:t>数组理论</a:t>
            </a:r>
            <a:r>
              <a:rPr lang="en-US" altLang="zh-CN" sz="4400" dirty="0"/>
              <a:t>—</a:t>
            </a:r>
            <a:r>
              <a:rPr lang="zh-CN" altLang="en-US" sz="4400" dirty="0"/>
              <a:t>数组及其消去</a:t>
            </a:r>
            <a:endParaRPr lang="en-US" altLang="en-US" sz="44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1CC94CF-5F8A-7C4A-81A2-BB03483CBB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8381" y="1589088"/>
            <a:ext cx="8715237" cy="4811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9234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722" y="155078"/>
            <a:ext cx="10515600" cy="1325563"/>
          </a:xfrm>
        </p:spPr>
        <p:txBody>
          <a:bodyPr/>
          <a:lstStyle/>
          <a:p>
            <a:r>
              <a:rPr lang="en-US" altLang="en-US" sz="4400" dirty="0" err="1"/>
              <a:t>数组理论</a:t>
            </a:r>
            <a:r>
              <a:rPr lang="en-US" altLang="zh-CN" sz="4400" dirty="0"/>
              <a:t>—</a:t>
            </a:r>
            <a:r>
              <a:rPr lang="zh-CN" altLang="en-US" sz="4400" dirty="0"/>
              <a:t>数组及其消去</a:t>
            </a:r>
            <a:endParaRPr lang="en-US" altLang="en-US" sz="44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EED4ED8-DD24-BF41-967B-39E61F90A0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6467" y="1289982"/>
            <a:ext cx="8432386" cy="4669804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6A76A252-5344-3A48-AA35-B816E319DDB4}"/>
              </a:ext>
            </a:extLst>
          </p:cNvPr>
          <p:cNvSpPr/>
          <p:nvPr/>
        </p:nvSpPr>
        <p:spPr>
          <a:xfrm>
            <a:off x="5552660" y="2092692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/>
              <a:t>a1 = store(a, 0 , x) /\ a2 = store(a1, 1 , select(a1, 0)) /\ ret1 = mul(select(a2, 0), select(a2, 1)) /\ ret2 = mul(x, x) /\ ret1 = ret2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4DF486E-18EB-A448-98F6-2B8716C28418}"/>
              </a:ext>
            </a:extLst>
          </p:cNvPr>
          <p:cNvSpPr/>
          <p:nvPr/>
        </p:nvSpPr>
        <p:spPr>
          <a:xfrm>
            <a:off x="5552660" y="362488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/>
              <a:t>F'a(0) = x /\ F''a(1) = F'a(0) /\  F''a(0) = F'a(0) /\ ret1=mul(F''a(0), F''a(1)) /\ ret2 = mul(x, x) /\ ret1=ret2</a:t>
            </a:r>
          </a:p>
        </p:txBody>
      </p:sp>
    </p:spTree>
    <p:extLst>
      <p:ext uri="{BB962C8B-B14F-4D97-AF65-F5344CB8AC3E}">
        <p14:creationId xmlns:p14="http://schemas.microsoft.com/office/powerpoint/2010/main" val="718879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722" y="155078"/>
            <a:ext cx="10515600" cy="1325563"/>
          </a:xfrm>
        </p:spPr>
        <p:txBody>
          <a:bodyPr/>
          <a:lstStyle/>
          <a:p>
            <a:r>
              <a:rPr lang="en-US" altLang="en-US" sz="4400" dirty="0" err="1"/>
              <a:t>数据结构理论</a:t>
            </a:r>
            <a:endParaRPr lang="en-US" altLang="en-US" sz="44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15928A8-C088-1C42-9204-8519F98B7143}"/>
              </a:ext>
            </a:extLst>
          </p:cNvPr>
          <p:cNvSpPr txBox="1"/>
          <p:nvPr/>
        </p:nvSpPr>
        <p:spPr>
          <a:xfrm>
            <a:off x="4125595" y="2414270"/>
            <a:ext cx="5903595" cy="19476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340" indent="-280670" fontAlgn="auto">
              <a:lnSpc>
                <a:spcPct val="150000"/>
              </a:lnSpc>
              <a:buFont typeface="Wingdings" panose="05000000000000000000" charset="0"/>
              <a:buChar char=""/>
              <a:extLst>
                <a:ext uri="{35155182-B16C-46BC-9424-99874614C6A1}">
                  <wpsdc:indentchars xmlns="" xmlns:wpsdc="http://www.wps.cn/officeDocument/2017/drawingmlCustomData" val="-79" checksum="3893684283"/>
                  <wpsdc:marlchars xmlns="" xmlns:wpsdc="http://www.wps.cn/officeDocument/2017/drawingmlCustomData" val="79" checksum="883885931"/>
                </a:ext>
              </a:extLst>
            </a:pPr>
            <a:r>
              <a:rPr lang="en-US" altLang="zh-CN" sz="2800" dirty="0"/>
              <a:t> </a:t>
            </a:r>
            <a:r>
              <a:rPr lang="zh-CN" altLang="en-US" sz="2800" dirty="0"/>
              <a:t>比特向量</a:t>
            </a:r>
            <a:endParaRPr lang="en-US" altLang="zh-CN" sz="2800" dirty="0"/>
          </a:p>
          <a:p>
            <a:pPr marL="180340" indent="-280670" fontAlgn="auto">
              <a:lnSpc>
                <a:spcPct val="150000"/>
              </a:lnSpc>
              <a:buFont typeface="Wingdings" panose="05000000000000000000" charset="0"/>
              <a:buChar char=""/>
              <a:extLst>
                <a:ext uri="{35155182-B16C-46BC-9424-99874614C6A1}">
                  <wpsdc:indentchars xmlns="" xmlns:wpsdc="http://www.wps.cn/officeDocument/2017/drawingmlCustomData" val="-79" checksum="3893684283"/>
                  <wpsdc:marlchars xmlns="" xmlns:wpsdc="http://www.wps.cn/officeDocument/2017/drawingmlCustomData" val="79" checksum="883885931"/>
                </a:ext>
              </a:extLst>
            </a:pPr>
            <a:r>
              <a:rPr lang="zh-CN" altLang="en-US" sz="2800" dirty="0"/>
              <a:t> 数组</a:t>
            </a:r>
          </a:p>
          <a:p>
            <a:pPr marL="180340" indent="-280670" fontAlgn="auto">
              <a:lnSpc>
                <a:spcPct val="150000"/>
              </a:lnSpc>
              <a:buFont typeface="Wingdings" panose="05000000000000000000" charset="0"/>
              <a:buChar char=""/>
              <a:extLst>
                <a:ext uri="{35155182-B16C-46BC-9424-99874614C6A1}">
                  <wpsdc:indentchars xmlns="" xmlns:wpsdc="http://www.wps.cn/officeDocument/2017/drawingmlCustomData" val="-79" checksum="3893684283"/>
                  <wpsdc:marlchars xmlns="" xmlns:wpsdc="http://www.wps.cn/officeDocument/2017/drawingmlCustomData" val="79" checksum="883885931"/>
                </a:ext>
              </a:extLst>
            </a:pPr>
            <a:r>
              <a:rPr lang="zh-CN" altLang="en-US" sz="2800" dirty="0"/>
              <a:t> </a:t>
            </a:r>
            <a:r>
              <a:rPr lang="zh-CN" altLang="en-US" sz="2800" dirty="0">
                <a:solidFill>
                  <a:srgbClr val="FF0000"/>
                </a:solidFill>
              </a:rPr>
              <a:t>指针</a:t>
            </a:r>
          </a:p>
        </p:txBody>
      </p:sp>
    </p:spTree>
    <p:extLst>
      <p:ext uri="{BB962C8B-B14F-4D97-AF65-F5344CB8AC3E}">
        <p14:creationId xmlns:p14="http://schemas.microsoft.com/office/powerpoint/2010/main" val="232819918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722" y="155078"/>
            <a:ext cx="10515600" cy="1325563"/>
          </a:xfrm>
        </p:spPr>
        <p:txBody>
          <a:bodyPr/>
          <a:lstStyle/>
          <a:p>
            <a:r>
              <a:rPr lang="en-US" altLang="en-US" sz="4400" dirty="0"/>
              <a:t>指针理论</a:t>
            </a:r>
            <a:r>
              <a:rPr lang="zh-CN" altLang="en-US" sz="4400" dirty="0"/>
              <a:t>：</a:t>
            </a:r>
            <a:r>
              <a:rPr lang="en-US" altLang="en-US" sz="4400" dirty="0"/>
              <a:t>概念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067" y="1742251"/>
            <a:ext cx="5753100" cy="20955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80722" y="1219031"/>
            <a:ext cx="11256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b="1" dirty="0"/>
              <a:t>-</a:t>
            </a:r>
            <a:r>
              <a:rPr kumimoji="1" lang="zh-CN" altLang="en-US" sz="2800" b="1" dirty="0"/>
              <a:t> 语法</a:t>
            </a:r>
          </a:p>
        </p:txBody>
      </p:sp>
    </p:spTree>
    <p:extLst>
      <p:ext uri="{BB962C8B-B14F-4D97-AF65-F5344CB8AC3E}">
        <p14:creationId xmlns:p14="http://schemas.microsoft.com/office/powerpoint/2010/main" val="301308247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722" y="155078"/>
            <a:ext cx="10515600" cy="1325563"/>
          </a:xfrm>
        </p:spPr>
        <p:txBody>
          <a:bodyPr/>
          <a:lstStyle/>
          <a:p>
            <a:r>
              <a:rPr lang="en-US" altLang="en-US" sz="4400" dirty="0"/>
              <a:t>指针理论</a:t>
            </a:r>
            <a:r>
              <a:rPr lang="zh-CN" altLang="en-US" sz="4400" dirty="0"/>
              <a:t>：</a:t>
            </a:r>
            <a:r>
              <a:rPr lang="en-US" altLang="en-US" sz="4400" dirty="0"/>
              <a:t>内存模型</a:t>
            </a:r>
          </a:p>
        </p:txBody>
      </p:sp>
      <p:sp>
        <p:nvSpPr>
          <p:cNvPr id="3" name="椭圆 2"/>
          <p:cNvSpPr/>
          <p:nvPr/>
        </p:nvSpPr>
        <p:spPr>
          <a:xfrm>
            <a:off x="7550870" y="987458"/>
            <a:ext cx="381000" cy="381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x</a:t>
            </a:r>
            <a:endParaRPr kumimoji="1" lang="zh-CN" altLang="en-US" dirty="0"/>
          </a:p>
        </p:txBody>
      </p:sp>
      <p:sp>
        <p:nvSpPr>
          <p:cNvPr id="4" name="椭圆 3"/>
          <p:cNvSpPr/>
          <p:nvPr/>
        </p:nvSpPr>
        <p:spPr>
          <a:xfrm>
            <a:off x="7550870" y="1597058"/>
            <a:ext cx="381000" cy="381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y</a:t>
            </a:r>
            <a:endParaRPr kumimoji="1" lang="zh-CN" altLang="en-US" dirty="0"/>
          </a:p>
        </p:txBody>
      </p:sp>
      <p:sp>
        <p:nvSpPr>
          <p:cNvPr id="5" name="椭圆 4"/>
          <p:cNvSpPr/>
          <p:nvPr/>
        </p:nvSpPr>
        <p:spPr>
          <a:xfrm>
            <a:off x="7550870" y="2206658"/>
            <a:ext cx="381000" cy="381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p</a:t>
            </a:r>
            <a:endParaRPr kumimoji="1" lang="zh-CN" altLang="en-US" dirty="0"/>
          </a:p>
        </p:txBody>
      </p:sp>
      <p:sp>
        <p:nvSpPr>
          <p:cNvPr id="6" name="椭圆 5"/>
          <p:cNvSpPr/>
          <p:nvPr/>
        </p:nvSpPr>
        <p:spPr>
          <a:xfrm>
            <a:off x="7550870" y="2816258"/>
            <a:ext cx="381000" cy="381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q</a:t>
            </a:r>
            <a:endParaRPr kumimoji="1"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9074870" y="987458"/>
            <a:ext cx="7620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074870" y="1368458"/>
            <a:ext cx="7620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88</a:t>
            </a:r>
            <a:endParaRPr kumimoji="1"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9074870" y="1749458"/>
            <a:ext cx="7620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99</a:t>
            </a:r>
            <a:endParaRPr kumimoji="1"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9074870" y="2130458"/>
            <a:ext cx="7620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9074870" y="2511458"/>
            <a:ext cx="7620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9074870" y="2892458"/>
            <a:ext cx="7620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3" name="直线箭头连接符 12"/>
          <p:cNvCxnSpPr>
            <a:stCxn id="3" idx="6"/>
            <a:endCxn id="8" idx="1"/>
          </p:cNvCxnSpPr>
          <p:nvPr/>
        </p:nvCxnSpPr>
        <p:spPr>
          <a:xfrm>
            <a:off x="7931870" y="1177958"/>
            <a:ext cx="1143000" cy="381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线箭头连接符 13"/>
          <p:cNvCxnSpPr>
            <a:endCxn id="9" idx="1"/>
          </p:cNvCxnSpPr>
          <p:nvPr/>
        </p:nvCxnSpPr>
        <p:spPr>
          <a:xfrm>
            <a:off x="7931870" y="1805815"/>
            <a:ext cx="1143000" cy="1341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线箭头连接符 14"/>
          <p:cNvCxnSpPr>
            <a:endCxn id="10" idx="1"/>
          </p:cNvCxnSpPr>
          <p:nvPr/>
        </p:nvCxnSpPr>
        <p:spPr>
          <a:xfrm flipV="1">
            <a:off x="7938439" y="2320958"/>
            <a:ext cx="1136431" cy="719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线箭头连接符 15"/>
          <p:cNvCxnSpPr>
            <a:endCxn id="12" idx="1"/>
          </p:cNvCxnSpPr>
          <p:nvPr/>
        </p:nvCxnSpPr>
        <p:spPr>
          <a:xfrm>
            <a:off x="7926615" y="3003584"/>
            <a:ext cx="1148255" cy="793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6619186" y="633193"/>
            <a:ext cx="1345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S:</a:t>
            </a:r>
            <a:r>
              <a:rPr kumimoji="1" lang="zh-CN" altLang="en-US" dirty="0"/>
              <a:t> 符号表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8636196" y="633193"/>
            <a:ext cx="10881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H:</a:t>
            </a:r>
            <a:r>
              <a:rPr kumimoji="1" lang="zh-CN" altLang="en-US" dirty="0"/>
              <a:t> 内存</a:t>
            </a:r>
          </a:p>
        </p:txBody>
      </p:sp>
      <p:cxnSp>
        <p:nvCxnSpPr>
          <p:cNvPr id="19" name="曲线连接符 18"/>
          <p:cNvCxnSpPr>
            <a:stCxn id="10" idx="3"/>
            <a:endCxn id="9" idx="3"/>
          </p:cNvCxnSpPr>
          <p:nvPr/>
        </p:nvCxnSpPr>
        <p:spPr>
          <a:xfrm flipV="1">
            <a:off x="9836870" y="1939958"/>
            <a:ext cx="12700" cy="381000"/>
          </a:xfrm>
          <a:prstGeom prst="curvedConnector3">
            <a:avLst>
              <a:gd name="adj1" fmla="val 262759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曲线连接符 19"/>
          <p:cNvCxnSpPr>
            <a:stCxn id="12" idx="3"/>
            <a:endCxn id="10" idx="3"/>
          </p:cNvCxnSpPr>
          <p:nvPr/>
        </p:nvCxnSpPr>
        <p:spPr>
          <a:xfrm flipV="1">
            <a:off x="9836870" y="2320958"/>
            <a:ext cx="12700" cy="762000"/>
          </a:xfrm>
          <a:prstGeom prst="curvedConnector3">
            <a:avLst>
              <a:gd name="adj1" fmla="val 262759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10543828" y="897238"/>
            <a:ext cx="267467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1" dirty="0">
                <a:solidFill>
                  <a:srgbClr val="0432FF"/>
                </a:solidFill>
                <a:latin typeface="Courier New" panose="02070609020205090404" pitchFamily="49" charset="0"/>
                <a:cs typeface="Courier New" panose="02070609020205090404" pitchFamily="49" charset="0"/>
              </a:rPr>
              <a:t>x</a:t>
            </a:r>
            <a:r>
              <a:rPr kumimoji="1" lang="zh-CN" altLang="en-US" sz="2000" b="1" dirty="0">
                <a:solidFill>
                  <a:srgbClr val="0432FF"/>
                </a:solidFill>
                <a:latin typeface="Courier New" panose="02070609020205090404" pitchFamily="49" charset="0"/>
                <a:cs typeface="Courier New" panose="02070609020205090404" pitchFamily="49" charset="0"/>
              </a:rPr>
              <a:t> </a:t>
            </a:r>
            <a:r>
              <a:rPr kumimoji="1" lang="en-US" altLang="zh-CN" sz="2000" b="1" dirty="0">
                <a:solidFill>
                  <a:srgbClr val="0432FF"/>
                </a:solidFill>
                <a:latin typeface="Courier New" panose="02070609020205090404" pitchFamily="49" charset="0"/>
                <a:cs typeface="Courier New" panose="02070609020205090404" pitchFamily="49" charset="0"/>
              </a:rPr>
              <a:t>=</a:t>
            </a:r>
            <a:r>
              <a:rPr kumimoji="1" lang="zh-CN" altLang="en-US" sz="2000" b="1" dirty="0">
                <a:solidFill>
                  <a:srgbClr val="0432FF"/>
                </a:solidFill>
                <a:latin typeface="Courier New" panose="02070609020205090404" pitchFamily="49" charset="0"/>
                <a:cs typeface="Courier New" panose="02070609020205090404" pitchFamily="49" charset="0"/>
              </a:rPr>
              <a:t> </a:t>
            </a:r>
            <a:r>
              <a:rPr kumimoji="1" lang="en-US" altLang="zh-CN" sz="2000" b="1" dirty="0">
                <a:solidFill>
                  <a:srgbClr val="0432FF"/>
                </a:solidFill>
                <a:latin typeface="Courier New" panose="02070609020205090404" pitchFamily="49" charset="0"/>
                <a:cs typeface="Courier New" panose="02070609020205090404" pitchFamily="49" charset="0"/>
              </a:rPr>
              <a:t>88;</a:t>
            </a:r>
          </a:p>
          <a:p>
            <a:r>
              <a:rPr kumimoji="1" lang="en-US" altLang="zh-CN" sz="2000" b="1" dirty="0">
                <a:solidFill>
                  <a:srgbClr val="0432FF"/>
                </a:solidFill>
                <a:latin typeface="Courier New" panose="02070609020205090404" pitchFamily="49" charset="0"/>
                <a:cs typeface="Courier New" panose="02070609020205090404" pitchFamily="49" charset="0"/>
              </a:rPr>
              <a:t>y</a:t>
            </a:r>
            <a:r>
              <a:rPr kumimoji="1" lang="zh-CN" altLang="en-US" sz="2000" b="1" dirty="0">
                <a:solidFill>
                  <a:srgbClr val="0432FF"/>
                </a:solidFill>
                <a:latin typeface="Courier New" panose="02070609020205090404" pitchFamily="49" charset="0"/>
                <a:cs typeface="Courier New" panose="02070609020205090404" pitchFamily="49" charset="0"/>
              </a:rPr>
              <a:t> </a:t>
            </a:r>
            <a:r>
              <a:rPr kumimoji="1" lang="en-US" altLang="zh-CN" sz="2000" b="1" dirty="0">
                <a:solidFill>
                  <a:srgbClr val="0432FF"/>
                </a:solidFill>
                <a:latin typeface="Courier New" panose="02070609020205090404" pitchFamily="49" charset="0"/>
                <a:cs typeface="Courier New" panose="02070609020205090404" pitchFamily="49" charset="0"/>
              </a:rPr>
              <a:t>=</a:t>
            </a:r>
            <a:r>
              <a:rPr kumimoji="1" lang="zh-CN" altLang="en-US" sz="2000" b="1" dirty="0">
                <a:solidFill>
                  <a:srgbClr val="0432FF"/>
                </a:solidFill>
                <a:latin typeface="Courier New" panose="02070609020205090404" pitchFamily="49" charset="0"/>
                <a:cs typeface="Courier New" panose="02070609020205090404" pitchFamily="49" charset="0"/>
              </a:rPr>
              <a:t> </a:t>
            </a:r>
            <a:r>
              <a:rPr kumimoji="1" lang="en-US" altLang="zh-CN" sz="2000" b="1" dirty="0">
                <a:solidFill>
                  <a:srgbClr val="0432FF"/>
                </a:solidFill>
                <a:latin typeface="Courier New" panose="02070609020205090404" pitchFamily="49" charset="0"/>
                <a:cs typeface="Courier New" panose="02070609020205090404" pitchFamily="49" charset="0"/>
              </a:rPr>
              <a:t>99;</a:t>
            </a:r>
          </a:p>
          <a:p>
            <a:r>
              <a:rPr kumimoji="1" lang="en-US" altLang="zh-CN" sz="2000" b="1" dirty="0">
                <a:solidFill>
                  <a:srgbClr val="0432FF"/>
                </a:solidFill>
                <a:latin typeface="Courier New" panose="02070609020205090404" pitchFamily="49" charset="0"/>
                <a:cs typeface="Courier New" panose="02070609020205090404" pitchFamily="49" charset="0"/>
              </a:rPr>
              <a:t>p</a:t>
            </a:r>
            <a:r>
              <a:rPr kumimoji="1" lang="zh-CN" altLang="en-US" sz="2000" b="1" dirty="0">
                <a:solidFill>
                  <a:srgbClr val="0432FF"/>
                </a:solidFill>
                <a:latin typeface="Courier New" panose="02070609020205090404" pitchFamily="49" charset="0"/>
                <a:cs typeface="Courier New" panose="02070609020205090404" pitchFamily="49" charset="0"/>
              </a:rPr>
              <a:t> </a:t>
            </a:r>
            <a:r>
              <a:rPr kumimoji="1" lang="en-US" altLang="zh-CN" sz="2000" b="1" dirty="0">
                <a:solidFill>
                  <a:srgbClr val="0432FF"/>
                </a:solidFill>
                <a:latin typeface="Courier New" panose="02070609020205090404" pitchFamily="49" charset="0"/>
                <a:cs typeface="Courier New" panose="02070609020205090404" pitchFamily="49" charset="0"/>
              </a:rPr>
              <a:t>=</a:t>
            </a:r>
            <a:r>
              <a:rPr kumimoji="1" lang="zh-CN" altLang="en-US" sz="2000" b="1" dirty="0">
                <a:solidFill>
                  <a:srgbClr val="0432FF"/>
                </a:solidFill>
                <a:latin typeface="Courier New" panose="02070609020205090404" pitchFamily="49" charset="0"/>
                <a:cs typeface="Courier New" panose="02070609020205090404" pitchFamily="49" charset="0"/>
              </a:rPr>
              <a:t> </a:t>
            </a:r>
            <a:r>
              <a:rPr kumimoji="1" lang="en-US" altLang="zh-CN" sz="2000" b="1" dirty="0">
                <a:solidFill>
                  <a:srgbClr val="0432FF"/>
                </a:solidFill>
                <a:latin typeface="Courier New" panose="02070609020205090404" pitchFamily="49" charset="0"/>
                <a:cs typeface="Courier New" panose="02070609020205090404" pitchFamily="49" charset="0"/>
              </a:rPr>
              <a:t>&amp;y;</a:t>
            </a:r>
          </a:p>
          <a:p>
            <a:r>
              <a:rPr kumimoji="1" lang="en-US" altLang="zh-CN" sz="2000" b="1" dirty="0">
                <a:solidFill>
                  <a:srgbClr val="0432FF"/>
                </a:solidFill>
                <a:latin typeface="Courier New" panose="02070609020205090404" pitchFamily="49" charset="0"/>
                <a:cs typeface="Courier New" panose="02070609020205090404" pitchFamily="49" charset="0"/>
              </a:rPr>
              <a:t>q</a:t>
            </a:r>
            <a:r>
              <a:rPr kumimoji="1" lang="zh-CN" altLang="en-US" sz="2000" b="1" dirty="0">
                <a:solidFill>
                  <a:srgbClr val="0432FF"/>
                </a:solidFill>
                <a:latin typeface="Courier New" panose="02070609020205090404" pitchFamily="49" charset="0"/>
                <a:cs typeface="Courier New" panose="02070609020205090404" pitchFamily="49" charset="0"/>
              </a:rPr>
              <a:t> </a:t>
            </a:r>
            <a:r>
              <a:rPr kumimoji="1" lang="en-US" altLang="zh-CN" sz="2000" b="1" dirty="0">
                <a:solidFill>
                  <a:srgbClr val="0432FF"/>
                </a:solidFill>
                <a:latin typeface="Courier New" panose="02070609020205090404" pitchFamily="49" charset="0"/>
                <a:cs typeface="Courier New" panose="02070609020205090404" pitchFamily="49" charset="0"/>
              </a:rPr>
              <a:t>=</a:t>
            </a:r>
            <a:r>
              <a:rPr kumimoji="1" lang="zh-CN" altLang="en-US" sz="2000" b="1" dirty="0">
                <a:solidFill>
                  <a:srgbClr val="0432FF"/>
                </a:solidFill>
                <a:latin typeface="Courier New" panose="02070609020205090404" pitchFamily="49" charset="0"/>
                <a:cs typeface="Courier New" panose="02070609020205090404" pitchFamily="49" charset="0"/>
              </a:rPr>
              <a:t> </a:t>
            </a:r>
            <a:r>
              <a:rPr kumimoji="1" lang="en-US" altLang="zh-CN" sz="2000" b="1" dirty="0">
                <a:solidFill>
                  <a:srgbClr val="0432FF"/>
                </a:solidFill>
                <a:latin typeface="Courier New" panose="02070609020205090404" pitchFamily="49" charset="0"/>
                <a:cs typeface="Courier New" panose="02070609020205090404" pitchFamily="49" charset="0"/>
              </a:rPr>
              <a:t>&amp;p;</a:t>
            </a:r>
            <a:endParaRPr kumimoji="1" lang="zh-CN" altLang="en-US" sz="2000" b="1" dirty="0">
              <a:solidFill>
                <a:srgbClr val="0432FF"/>
              </a:solidFill>
              <a:latin typeface="Courier New" panose="02070609020205090404" pitchFamily="49" charset="0"/>
              <a:cs typeface="Courier New" panose="020706090202050904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/>
              <p:cNvSpPr txBox="1"/>
              <p:nvPr/>
            </p:nvSpPr>
            <p:spPr>
              <a:xfrm>
                <a:off x="480721" y="1368458"/>
                <a:ext cx="6070907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sz="3200" dirty="0"/>
                  <a:t>假设有内存模型：</a:t>
                </a:r>
                <a:endParaRPr kumimoji="1" lang="en-US" altLang="zh-CN" sz="3200" dirty="0"/>
              </a:p>
              <a:p>
                <a:r>
                  <a:rPr kumimoji="1" lang="zh-CN" altLang="en-US" sz="2800" dirty="0"/>
                  <a:t>   </a:t>
                </a:r>
                <a:r>
                  <a:rPr kumimoji="1" lang="en-US" altLang="zh-CN" sz="2800" dirty="0"/>
                  <a:t>-</a:t>
                </a:r>
                <a:r>
                  <a:rPr kumimoji="1" lang="zh-CN" altLang="en-US" sz="2800" dirty="0"/>
                  <a:t> 内存中存储整型</a:t>
                </a:r>
                <a:endParaRPr kumimoji="1" lang="en-US" altLang="zh-CN" sz="2800" dirty="0"/>
              </a:p>
              <a:p>
                <a:r>
                  <a:rPr kumimoji="1" lang="zh-CN" altLang="en-US" sz="2800" dirty="0"/>
                  <a:t>   </a:t>
                </a:r>
                <a:r>
                  <a:rPr kumimoji="1" lang="en-US" altLang="zh-CN" sz="2800" dirty="0"/>
                  <a:t>-</a:t>
                </a:r>
                <a:r>
                  <a:rPr kumimoji="1" lang="zh-CN" altLang="en-US" sz="2800" dirty="0"/>
                  <a:t> 内存地址也用整型表示</a:t>
                </a:r>
                <a:endParaRPr kumimoji="1" lang="en-US" altLang="zh-CN" sz="2800" dirty="0"/>
              </a:p>
              <a:p>
                <a:r>
                  <a:rPr kumimoji="1" lang="zh-CN" altLang="en-US" sz="2800" dirty="0"/>
                  <a:t>   </a:t>
                </a:r>
                <a:r>
                  <a:rPr kumimoji="1" lang="en-US" altLang="zh-CN" sz="2800" dirty="0"/>
                  <a:t>-</a:t>
                </a:r>
                <a:r>
                  <a:rPr kumimoji="1" lang="zh-CN" altLang="en-US" sz="2800" dirty="0"/>
                  <a:t> </a:t>
                </a:r>
                <a:r>
                  <a:rPr kumimoji="1" lang="en-US" altLang="zh-CN" sz="2800" dirty="0">
                    <a:solidFill>
                      <a:schemeClr val="accent1"/>
                    </a:solidFill>
                  </a:rPr>
                  <a:t>S: x</a:t>
                </a:r>
                <a14:m>
                  <m:oMath xmlns:m="http://schemas.openxmlformats.org/officeDocument/2006/math">
                    <m:r>
                      <a:rPr kumimoji="1" lang="en-US" altLang="zh-CN" sz="28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kumimoji="1" lang="en-US" altLang="zh-CN" sz="2800" dirty="0">
                    <a:solidFill>
                      <a:schemeClr val="accent1"/>
                    </a:solidFill>
                  </a:rPr>
                  <a:t>a</a:t>
                </a:r>
                <a:r>
                  <a:rPr kumimoji="1" lang="zh-CN" altLang="en-US" sz="2800" dirty="0"/>
                  <a:t>表示将变量 </a:t>
                </a:r>
                <a:r>
                  <a:rPr kumimoji="1" lang="en-US" altLang="zh-CN" sz="2800" dirty="0">
                    <a:solidFill>
                      <a:schemeClr val="accent1"/>
                    </a:solidFill>
                  </a:rPr>
                  <a:t>x</a:t>
                </a:r>
                <a:r>
                  <a:rPr kumimoji="1" lang="zh-CN" altLang="en-US" sz="2800" dirty="0"/>
                  <a:t> 映射到地址</a:t>
                </a:r>
                <a:r>
                  <a:rPr kumimoji="1" lang="en-US" altLang="zh-CN" sz="2800" dirty="0">
                    <a:solidFill>
                      <a:schemeClr val="accent1"/>
                    </a:solidFill>
                  </a:rPr>
                  <a:t>a</a:t>
                </a:r>
              </a:p>
              <a:p>
                <a:r>
                  <a:rPr kumimoji="1" lang="zh-CN" altLang="en-US" sz="2800" dirty="0"/>
                  <a:t>   </a:t>
                </a:r>
                <a:r>
                  <a:rPr kumimoji="1" lang="en-US" altLang="zh-CN" sz="2800" dirty="0"/>
                  <a:t>-</a:t>
                </a:r>
                <a:r>
                  <a:rPr kumimoji="1" lang="zh-CN" altLang="en-US" sz="2800" dirty="0"/>
                  <a:t> </a:t>
                </a:r>
                <a:r>
                  <a:rPr kumimoji="1" lang="en-US" altLang="zh-CN" sz="2800" dirty="0">
                    <a:solidFill>
                      <a:schemeClr val="accent1"/>
                    </a:solidFill>
                  </a:rPr>
                  <a:t>H:</a:t>
                </a:r>
                <a:r>
                  <a:rPr kumimoji="1" lang="zh-CN" altLang="en-US" sz="2800" dirty="0">
                    <a:solidFill>
                      <a:schemeClr val="accent1"/>
                    </a:solidFill>
                  </a:rPr>
                  <a:t> </a:t>
                </a:r>
                <a:r>
                  <a:rPr kumimoji="1" lang="en-US" altLang="zh-CN" sz="2800" dirty="0">
                    <a:solidFill>
                      <a:schemeClr val="accent1"/>
                    </a:solidFill>
                  </a:rPr>
                  <a:t>a</a:t>
                </a:r>
                <a14:m>
                  <m:oMath xmlns:m="http://schemas.openxmlformats.org/officeDocument/2006/math">
                    <m:r>
                      <a:rPr kumimoji="1" lang="en-US" altLang="zh-CN" sz="28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kumimoji="1" lang="en-US" altLang="zh-CN" sz="2800" dirty="0">
                    <a:solidFill>
                      <a:schemeClr val="accent1"/>
                    </a:solidFill>
                  </a:rPr>
                  <a:t>v</a:t>
                </a:r>
                <a:r>
                  <a:rPr kumimoji="1" lang="zh-CN" altLang="en-US" sz="2800" dirty="0"/>
                  <a:t>表示将地址 </a:t>
                </a:r>
                <a:r>
                  <a:rPr kumimoji="1" lang="en-US" altLang="zh-CN" sz="2800" dirty="0">
                    <a:solidFill>
                      <a:schemeClr val="accent1"/>
                    </a:solidFill>
                  </a:rPr>
                  <a:t>a</a:t>
                </a:r>
                <a:r>
                  <a:rPr kumimoji="1" lang="zh-CN" altLang="en-US" sz="2800" dirty="0"/>
                  <a:t> 映射到值</a:t>
                </a:r>
                <a:r>
                  <a:rPr kumimoji="1" lang="en-US" altLang="zh-CN" sz="2800" dirty="0">
                    <a:solidFill>
                      <a:schemeClr val="accent1"/>
                    </a:solidFill>
                  </a:rPr>
                  <a:t>v</a:t>
                </a:r>
              </a:p>
            </p:txBody>
          </p:sp>
        </mc:Choice>
        <mc:Fallback xmlns="">
          <p:sp>
            <p:nvSpPr>
              <p:cNvPr id="22" name="文本框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721" y="1368458"/>
                <a:ext cx="6070907" cy="2308324"/>
              </a:xfrm>
              <a:prstGeom prst="rect">
                <a:avLst/>
              </a:prstGeom>
              <a:blipFill rotWithShape="1">
                <a:blip r:embed="rId2"/>
                <a:stretch>
                  <a:fillRect t="-1" r="5" b="-33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/>
              <p:cNvSpPr txBox="1"/>
              <p:nvPr/>
            </p:nvSpPr>
            <p:spPr>
              <a:xfrm>
                <a:off x="548279" y="4179217"/>
                <a:ext cx="6070907" cy="18713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⟦"/>
                        <m:endChr m:val="⟧"/>
                        <m:ctrlPr>
                          <a:rPr kumimoji="1" lang="zh-CN" altLang="en-US" sz="2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kumimoji="1" lang="en-US" altLang="zh-CN" sz="2800" dirty="0"/>
                  <a:t>         </a:t>
                </a:r>
                <a:r>
                  <a:rPr kumimoji="1" lang="zh-CN" altLang="en-US" sz="2800" dirty="0"/>
                  <a:t> </a:t>
                </a:r>
                <a:r>
                  <a:rPr kumimoji="1" lang="en-US" altLang="zh-CN" sz="2800" dirty="0"/>
                  <a:t> =</a:t>
                </a:r>
                <a:r>
                  <a:rPr kumimoji="1" lang="zh-CN" altLang="en-US" sz="2800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CN" sz="2800" i="1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kumimoji="1" lang="en-US" altLang="zh-CN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800" i="1">
                            <a:latin typeface="Cambria Math" panose="02040503050406030204" pitchFamily="18" charset="0"/>
                          </a:rPr>
                          <m:t>𝑆</m:t>
                        </m:r>
                        <m:d>
                          <m:dPr>
                            <m:ctrlPr>
                              <a:rPr kumimoji="1" lang="en-US" altLang="zh-CN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sz="2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</m:oMath>
                </a14:m>
                <a:endParaRPr kumimoji="1" lang="en-US" altLang="zh-CN" sz="2800" dirty="0"/>
              </a:p>
              <a:p>
                <a14:m>
                  <m:oMath xmlns:m="http://schemas.openxmlformats.org/officeDocument/2006/math">
                    <m:d>
                      <m:dPr>
                        <m:begChr m:val="⟦"/>
                        <m:endChr m:val="⟧"/>
                        <m:ctrlPr>
                          <a:rPr kumimoji="1" lang="zh-CN" alt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800" i="1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kumimoji="1" lang="en-US" altLang="zh-CN" sz="28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</m:oMath>
                </a14:m>
                <a:r>
                  <a:rPr kumimoji="1" lang="en-US" altLang="zh-CN" sz="2800" dirty="0"/>
                  <a:t>        =</a:t>
                </a:r>
                <a:r>
                  <a:rPr kumimoji="1" lang="zh-CN" altLang="en-US" sz="2800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CN" sz="2800" i="1">
                        <a:latin typeface="Cambria Math" panose="02040503050406030204" pitchFamily="18" charset="0"/>
                      </a:rPr>
                      <m:t>𝐻</m:t>
                    </m:r>
                    <m:r>
                      <a:rPr kumimoji="1" lang="en-US" altLang="zh-CN" sz="2800" i="1">
                        <a:latin typeface="Cambria Math" panose="02040503050406030204" pitchFamily="18" charset="0"/>
                      </a:rPr>
                      <m:t>(</m:t>
                    </m:r>
                    <m:d>
                      <m:dPr>
                        <m:begChr m:val="⟦"/>
                        <m:endChr m:val="⟧"/>
                        <m:ctrlPr>
                          <a:rPr kumimoji="1" lang="zh-CN" alt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8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  <m:r>
                      <a:rPr kumimoji="1" lang="en-US" altLang="zh-CN" sz="280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en-US" altLang="zh-CN" sz="2800" dirty="0"/>
              </a:p>
              <a:p>
                <a14:m>
                  <m:oMath xmlns:m="http://schemas.openxmlformats.org/officeDocument/2006/math">
                    <m:d>
                      <m:dPr>
                        <m:begChr m:val="⟦"/>
                        <m:endChr m:val="⟧"/>
                        <m:ctrlPr>
                          <a:rPr kumimoji="1" lang="zh-CN" alt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800" i="1">
                            <a:latin typeface="Cambria Math" panose="02040503050406030204" pitchFamily="18" charset="0"/>
                          </a:rPr>
                          <m:t>&amp;</m:t>
                        </m:r>
                        <m:r>
                          <a:rPr kumimoji="1" lang="en-US" altLang="zh-CN" sz="2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kumimoji="1" lang="en-US" altLang="zh-CN" sz="2800" dirty="0"/>
                  <a:t>       </a:t>
                </a:r>
                <a:r>
                  <a:rPr kumimoji="1" lang="zh-CN" altLang="en-US" sz="2800" dirty="0"/>
                  <a:t> </a:t>
                </a:r>
                <a:r>
                  <a:rPr kumimoji="1" lang="en-US" altLang="zh-CN" sz="2800" dirty="0"/>
                  <a:t> =</a:t>
                </a:r>
                <a:r>
                  <a:rPr kumimoji="1" lang="zh-CN" altLang="en-US" sz="2800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CN" sz="2800" i="1">
                        <a:latin typeface="Cambria Math" panose="02040503050406030204" pitchFamily="18" charset="0"/>
                      </a:rPr>
                      <m:t>𝑆</m:t>
                    </m:r>
                    <m:r>
                      <a:rPr kumimoji="1" lang="en-US" altLang="zh-CN" sz="2800" i="1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CN" sz="28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kumimoji="1" lang="en-US" altLang="zh-CN" sz="28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en-US" altLang="zh-CN" sz="2800" dirty="0"/>
              </a:p>
              <a:p>
                <a14:m>
                  <m:oMath xmlns:m="http://schemas.openxmlformats.org/officeDocument/2006/math">
                    <m:d>
                      <m:dPr>
                        <m:begChr m:val="⟦"/>
                        <m:endChr m:val="⟧"/>
                        <m:ctrlPr>
                          <a:rPr kumimoji="1" lang="zh-CN" alt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800" i="1">
                            <a:latin typeface="Cambria Math" panose="02040503050406030204" pitchFamily="18" charset="0"/>
                          </a:rPr>
                          <m:t>&amp;∗</m:t>
                        </m:r>
                        <m:r>
                          <a:rPr kumimoji="1" lang="en-US" altLang="zh-CN" sz="28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</m:oMath>
                </a14:m>
                <a:r>
                  <a:rPr kumimoji="1" lang="en-US" altLang="zh-CN" sz="2800" dirty="0"/>
                  <a:t>     =</a:t>
                </a:r>
                <a:r>
                  <a:rPr kumimoji="1" lang="zh-CN" altLang="en-US" sz="28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⟦"/>
                        <m:endChr m:val="⟧"/>
                        <m:ctrlPr>
                          <a:rPr kumimoji="1" lang="zh-CN" alt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8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</m:oMath>
                </a14:m>
                <a:endParaRPr kumimoji="1" lang="zh-CN" altLang="en-US" sz="2800" dirty="0"/>
              </a:p>
            </p:txBody>
          </p:sp>
        </mc:Choice>
        <mc:Fallback xmlns="">
          <p:sp>
            <p:nvSpPr>
              <p:cNvPr id="23" name="文本框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279" y="4179217"/>
                <a:ext cx="6070907" cy="1871346"/>
              </a:xfrm>
              <a:prstGeom prst="rect">
                <a:avLst/>
              </a:prstGeom>
              <a:blipFill rotWithShape="1">
                <a:blip r:embed="rId3"/>
                <a:stretch>
                  <a:fillRect l="-5" t="-15" r="10" b="-924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722" y="155078"/>
            <a:ext cx="10515600" cy="1325563"/>
          </a:xfrm>
        </p:spPr>
        <p:txBody>
          <a:bodyPr/>
          <a:lstStyle/>
          <a:p>
            <a:r>
              <a:rPr lang="en-US" altLang="en-US" sz="4400" dirty="0"/>
              <a:t>指针理论</a:t>
            </a:r>
            <a:r>
              <a:rPr lang="zh-CN" altLang="en-US" sz="4400" dirty="0"/>
              <a:t>：</a:t>
            </a:r>
            <a:r>
              <a:rPr lang="en-US" altLang="en-US" sz="4400" dirty="0"/>
              <a:t>转换到EUF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23586"/>
            <a:ext cx="4521200" cy="29591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5934" y="1223586"/>
            <a:ext cx="4165600" cy="23749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1343" y="1161614"/>
            <a:ext cx="2819400" cy="27559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73721" y="1066996"/>
            <a:ext cx="2616200" cy="10287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65184" y="4903531"/>
            <a:ext cx="5041900" cy="96520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736875" y="4318756"/>
            <a:ext cx="265329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/>
              <a:t>转换到</a:t>
            </a:r>
            <a:r>
              <a:rPr lang="en-US" altLang="zh-CN" sz="3200" b="1" dirty="0"/>
              <a:t>EUF</a:t>
            </a:r>
            <a:r>
              <a:rPr lang="zh-CN" altLang="en-US" sz="3200" b="1" dirty="0"/>
              <a:t>：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722" y="155078"/>
            <a:ext cx="10515600" cy="1325563"/>
          </a:xfrm>
        </p:spPr>
        <p:txBody>
          <a:bodyPr/>
          <a:lstStyle/>
          <a:p>
            <a:r>
              <a:rPr lang="en-US" altLang="en-US" sz="4400" dirty="0"/>
              <a:t>习题回顾课程内容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723" y="817859"/>
            <a:ext cx="10515599" cy="5260928"/>
          </a:xfrm>
        </p:spPr>
        <p:txBody>
          <a:bodyPr>
            <a:normAutofit/>
          </a:bodyPr>
          <a:lstStyle/>
          <a:p>
            <a:pPr marL="0" indent="0">
              <a:lnSpc>
                <a:spcPct val="160000"/>
              </a:lnSpc>
              <a:buNone/>
            </a:pPr>
            <a:endParaRPr lang="en-US" altLang="en-US" dirty="0"/>
          </a:p>
          <a:p>
            <a:pPr marL="457200" indent="-457200">
              <a:lnSpc>
                <a:spcPct val="160000"/>
              </a:lnSpc>
              <a:buAutoNum type="arabicPeriod"/>
            </a:pPr>
            <a:r>
              <a:rPr lang="en-US" altLang="en-US" sz="2800" dirty="0">
                <a:solidFill>
                  <a:schemeClr val="tx1"/>
                </a:solidFill>
              </a:rPr>
              <a:t>课程回顾</a:t>
            </a:r>
            <a:endParaRPr lang="en-US" altLang="en-US" sz="2800" dirty="0"/>
          </a:p>
          <a:p>
            <a:pPr marL="457200" indent="-457200">
              <a:lnSpc>
                <a:spcPct val="160000"/>
              </a:lnSpc>
              <a:buAutoNum type="arabicPeriod"/>
            </a:pPr>
            <a:r>
              <a:rPr lang="en-US" altLang="en-US" sz="2800" dirty="0">
                <a:solidFill>
                  <a:srgbClr val="C00000"/>
                </a:solidFill>
              </a:rPr>
              <a:t>线性算数理论</a:t>
            </a:r>
            <a:r>
              <a:rPr lang="zh-CN" altLang="en-US" sz="2800" dirty="0">
                <a:solidFill>
                  <a:srgbClr val="C00000"/>
                </a:solidFill>
              </a:rPr>
              <a:t> </a:t>
            </a:r>
            <a:r>
              <a:rPr lang="en-US" altLang="zh-CN" sz="2800" dirty="0">
                <a:solidFill>
                  <a:srgbClr val="C00000"/>
                </a:solidFill>
              </a:rPr>
              <a:t>(LA</a:t>
            </a:r>
            <a:r>
              <a:rPr lang="zh-CN" altLang="en-US" sz="2800" dirty="0">
                <a:solidFill>
                  <a:srgbClr val="C00000"/>
                </a:solidFill>
              </a:rPr>
              <a:t> </a:t>
            </a:r>
            <a:r>
              <a:rPr lang="en-US" altLang="zh-CN" sz="2800" dirty="0">
                <a:solidFill>
                  <a:srgbClr val="C00000"/>
                </a:solidFill>
              </a:rPr>
              <a:t>Theory)</a:t>
            </a:r>
            <a:r>
              <a:rPr lang="zh-CN" altLang="en-US" sz="2800" dirty="0">
                <a:solidFill>
                  <a:srgbClr val="C00000"/>
                </a:solidFill>
              </a:rPr>
              <a:t> </a:t>
            </a:r>
            <a:r>
              <a:rPr lang="en-US" altLang="en-US" sz="2800" dirty="0">
                <a:solidFill>
                  <a:srgbClr val="C00000"/>
                </a:solidFill>
              </a:rPr>
              <a:t>回顾</a:t>
            </a:r>
          </a:p>
          <a:p>
            <a:pPr marL="457200" indent="-457200">
              <a:lnSpc>
                <a:spcPct val="160000"/>
              </a:lnSpc>
              <a:buAutoNum type="arabicPeriod"/>
            </a:pPr>
            <a:r>
              <a:rPr lang="en-US" altLang="en-US" sz="2800" dirty="0" err="1"/>
              <a:t>数据结构理论回顾</a:t>
            </a:r>
            <a:endParaRPr lang="en-US" altLang="en-US" sz="2800" dirty="0"/>
          </a:p>
          <a:p>
            <a:pPr marL="457200" indent="-457200">
              <a:lnSpc>
                <a:spcPct val="160000"/>
              </a:lnSpc>
              <a:buAutoNum type="arabicPeriod"/>
            </a:pPr>
            <a:r>
              <a:rPr lang="en-US" altLang="en-US" sz="2800" dirty="0"/>
              <a:t>疑问解答</a:t>
            </a:r>
            <a:endParaRPr lang="en-US" altLang="en-US" dirty="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722" y="155078"/>
            <a:ext cx="10515600" cy="1325563"/>
          </a:xfrm>
        </p:spPr>
        <p:txBody>
          <a:bodyPr/>
          <a:lstStyle/>
          <a:p>
            <a:r>
              <a:rPr lang="en-US" altLang="en-US" sz="4400" dirty="0"/>
              <a:t>指针理论</a:t>
            </a:r>
            <a:r>
              <a:rPr lang="zh-CN" altLang="en-US" sz="4400" dirty="0"/>
              <a:t>：</a:t>
            </a:r>
            <a:r>
              <a:rPr lang="en-US" altLang="en-US" sz="4400" dirty="0"/>
              <a:t>内存模型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260" y="1085675"/>
            <a:ext cx="5041900" cy="9652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647306" y="1902060"/>
                <a:ext cx="847308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CN" sz="2400" i="1" smtClean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d>
                            <m:dPr>
                              <m:ctrlP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=1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∧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)))</m:t>
                          </m:r>
                        </m:e>
                      </m:d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!=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en-US" altLang="zh-CN" dirty="0"/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306" y="1902060"/>
                <a:ext cx="8473089" cy="461665"/>
              </a:xfrm>
              <a:prstGeom prst="rect">
                <a:avLst/>
              </a:prstGeom>
              <a:blipFill rotWithShape="1">
                <a:blip r:embed="rId3"/>
                <a:stretch>
                  <a:fillRect l="-3" t="-51" r="6" b="-26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  <p:sp>
        <p:nvSpPr>
          <p:cNvPr id="14" name="椭圆 13"/>
          <p:cNvSpPr/>
          <p:nvPr/>
        </p:nvSpPr>
        <p:spPr>
          <a:xfrm>
            <a:off x="9283073" y="3658398"/>
            <a:ext cx="381000" cy="381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p</a:t>
            </a:r>
            <a:endParaRPr kumimoji="1" lang="zh-CN" altLang="en-US" dirty="0"/>
          </a:p>
        </p:txBody>
      </p:sp>
      <p:sp>
        <p:nvSpPr>
          <p:cNvPr id="15" name="椭圆 14"/>
          <p:cNvSpPr/>
          <p:nvPr/>
        </p:nvSpPr>
        <p:spPr>
          <a:xfrm>
            <a:off x="9312952" y="4283906"/>
            <a:ext cx="381000" cy="381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q</a:t>
            </a:r>
            <a:endParaRPr kumimoji="1" lang="zh-CN" altLang="en-US" dirty="0"/>
          </a:p>
        </p:txBody>
      </p:sp>
      <p:sp>
        <p:nvSpPr>
          <p:cNvPr id="16" name="矩形 15"/>
          <p:cNvSpPr/>
          <p:nvPr/>
        </p:nvSpPr>
        <p:spPr>
          <a:xfrm>
            <a:off x="10875390" y="3234382"/>
            <a:ext cx="7620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10875390" y="3615382"/>
            <a:ext cx="7620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8" name="矩形 17"/>
          <p:cNvSpPr/>
          <p:nvPr/>
        </p:nvSpPr>
        <p:spPr>
          <a:xfrm>
            <a:off x="10875390" y="3996382"/>
            <a:ext cx="7620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19" name="矩形 18"/>
          <p:cNvSpPr/>
          <p:nvPr/>
        </p:nvSpPr>
        <p:spPr>
          <a:xfrm>
            <a:off x="10875390" y="4377382"/>
            <a:ext cx="7620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10875390" y="4758382"/>
            <a:ext cx="7620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10875390" y="5139382"/>
            <a:ext cx="7620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4" name="直线箭头连接符 23"/>
          <p:cNvCxnSpPr>
            <a:stCxn id="14" idx="6"/>
            <a:endCxn id="19" idx="1"/>
          </p:cNvCxnSpPr>
          <p:nvPr/>
        </p:nvCxnSpPr>
        <p:spPr>
          <a:xfrm>
            <a:off x="9664073" y="3848898"/>
            <a:ext cx="1211317" cy="7189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线箭头连接符 24"/>
          <p:cNvCxnSpPr>
            <a:stCxn id="15" idx="6"/>
            <a:endCxn id="21" idx="1"/>
          </p:cNvCxnSpPr>
          <p:nvPr/>
        </p:nvCxnSpPr>
        <p:spPr>
          <a:xfrm>
            <a:off x="9693952" y="4474406"/>
            <a:ext cx="1181438" cy="855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8140074" y="3234382"/>
            <a:ext cx="1142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S:</a:t>
            </a:r>
            <a:r>
              <a:rPr kumimoji="1" lang="zh-CN" altLang="en-US" dirty="0"/>
              <a:t>符号表</a:t>
            </a:r>
          </a:p>
        </p:txBody>
      </p:sp>
      <p:sp>
        <p:nvSpPr>
          <p:cNvPr id="30" name="矩形 29"/>
          <p:cNvSpPr/>
          <p:nvPr/>
        </p:nvSpPr>
        <p:spPr>
          <a:xfrm>
            <a:off x="10875390" y="2853382"/>
            <a:ext cx="7620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" name="矩形 30"/>
          <p:cNvSpPr/>
          <p:nvPr/>
        </p:nvSpPr>
        <p:spPr>
          <a:xfrm>
            <a:off x="10875390" y="2472382"/>
            <a:ext cx="7620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" name="矩形 31"/>
          <p:cNvSpPr/>
          <p:nvPr/>
        </p:nvSpPr>
        <p:spPr>
          <a:xfrm>
            <a:off x="10871586" y="1711560"/>
            <a:ext cx="7620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3" name="矩形 32"/>
          <p:cNvSpPr/>
          <p:nvPr/>
        </p:nvSpPr>
        <p:spPr>
          <a:xfrm>
            <a:off x="10875390" y="2091382"/>
            <a:ext cx="7620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8" name="文本框 37"/>
          <p:cNvSpPr txBox="1"/>
          <p:nvPr/>
        </p:nvSpPr>
        <p:spPr>
          <a:xfrm>
            <a:off x="10086048" y="1340338"/>
            <a:ext cx="1142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H:</a:t>
            </a:r>
            <a:r>
              <a:rPr kumimoji="1" lang="zh-CN" altLang="en-US" dirty="0"/>
              <a:t>内存</a:t>
            </a:r>
          </a:p>
        </p:txBody>
      </p:sp>
      <p:cxnSp>
        <p:nvCxnSpPr>
          <p:cNvPr id="43" name="曲线连接符 42"/>
          <p:cNvCxnSpPr>
            <a:stCxn id="21" idx="3"/>
            <a:endCxn id="20" idx="3"/>
          </p:cNvCxnSpPr>
          <p:nvPr/>
        </p:nvCxnSpPr>
        <p:spPr>
          <a:xfrm flipV="1">
            <a:off x="11637390" y="4948882"/>
            <a:ext cx="12700" cy="381000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曲线连接符 44"/>
          <p:cNvCxnSpPr>
            <a:stCxn id="20" idx="3"/>
            <a:endCxn id="18" idx="3"/>
          </p:cNvCxnSpPr>
          <p:nvPr/>
        </p:nvCxnSpPr>
        <p:spPr>
          <a:xfrm flipV="1">
            <a:off x="11637390" y="4186882"/>
            <a:ext cx="12700" cy="762000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曲线连接符 49"/>
          <p:cNvCxnSpPr>
            <a:stCxn id="19" idx="3"/>
            <a:endCxn id="18" idx="3"/>
          </p:cNvCxnSpPr>
          <p:nvPr/>
        </p:nvCxnSpPr>
        <p:spPr>
          <a:xfrm flipV="1">
            <a:off x="11637390" y="4186882"/>
            <a:ext cx="12700" cy="381000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722" y="155078"/>
            <a:ext cx="10515600" cy="1325563"/>
          </a:xfrm>
        </p:spPr>
        <p:txBody>
          <a:bodyPr/>
          <a:lstStyle/>
          <a:p>
            <a:r>
              <a:rPr lang="en-US" altLang="en-US" sz="4400" dirty="0"/>
              <a:t>指针理论</a:t>
            </a:r>
            <a:r>
              <a:rPr lang="zh-CN" altLang="en-US" sz="4400" dirty="0"/>
              <a:t>：</a:t>
            </a:r>
            <a:r>
              <a:rPr lang="en-US" altLang="en-US" sz="4400" dirty="0"/>
              <a:t>内存模型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260" y="1085675"/>
            <a:ext cx="5041900" cy="9652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647306" y="1902060"/>
                <a:ext cx="847308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CN" sz="2400" i="1" smtClean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d>
                            <m:dPr>
                              <m:ctrlP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=1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∧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)))</m:t>
                          </m:r>
                        </m:e>
                      </m:d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!=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en-US" altLang="zh-CN" dirty="0"/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306" y="1902060"/>
                <a:ext cx="8473089" cy="461665"/>
              </a:xfrm>
              <a:prstGeom prst="rect">
                <a:avLst/>
              </a:prstGeom>
              <a:blipFill rotWithShape="1">
                <a:blip r:embed="rId3"/>
                <a:stretch>
                  <a:fillRect l="-3" t="-51" r="6" b="-26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  <p:sp>
        <p:nvSpPr>
          <p:cNvPr id="10" name="矩形 9"/>
          <p:cNvSpPr/>
          <p:nvPr/>
        </p:nvSpPr>
        <p:spPr>
          <a:xfrm>
            <a:off x="647305" y="2554311"/>
            <a:ext cx="794961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2000" dirty="0"/>
              <a:t>假设我们的内存模型用寄存器存储 纯变量（没有取址操作的变量）：</a:t>
            </a:r>
            <a:endParaRPr kumimoji="1" lang="en-US" altLang="zh-CN" sz="2000" dirty="0"/>
          </a:p>
        </p:txBody>
      </p:sp>
      <p:sp>
        <p:nvSpPr>
          <p:cNvPr id="16" name="矩形 15"/>
          <p:cNvSpPr/>
          <p:nvPr/>
        </p:nvSpPr>
        <p:spPr>
          <a:xfrm>
            <a:off x="10875390" y="3234382"/>
            <a:ext cx="7620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10875390" y="3615382"/>
            <a:ext cx="7620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0</a:t>
            </a:r>
            <a:endParaRPr kumimoji="1" lang="zh-CN" altLang="en-US" dirty="0"/>
          </a:p>
        </p:txBody>
      </p:sp>
      <p:sp>
        <p:nvSpPr>
          <p:cNvPr id="18" name="矩形 17"/>
          <p:cNvSpPr/>
          <p:nvPr/>
        </p:nvSpPr>
        <p:spPr>
          <a:xfrm>
            <a:off x="10875390" y="3996382"/>
            <a:ext cx="7620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19" name="矩形 18"/>
          <p:cNvSpPr/>
          <p:nvPr/>
        </p:nvSpPr>
        <p:spPr>
          <a:xfrm>
            <a:off x="10875390" y="4377382"/>
            <a:ext cx="7620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10875390" y="4758382"/>
            <a:ext cx="7620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10875390" y="5139382"/>
            <a:ext cx="7620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" name="文本框 25"/>
          <p:cNvSpPr txBox="1"/>
          <p:nvPr/>
        </p:nvSpPr>
        <p:spPr>
          <a:xfrm>
            <a:off x="8140074" y="3234382"/>
            <a:ext cx="1142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S:</a:t>
            </a:r>
            <a:r>
              <a:rPr kumimoji="1" lang="zh-CN" altLang="en-US" dirty="0"/>
              <a:t>符号表</a:t>
            </a:r>
          </a:p>
        </p:txBody>
      </p:sp>
      <p:sp>
        <p:nvSpPr>
          <p:cNvPr id="29" name="剪去对角的矩形 28"/>
          <p:cNvSpPr/>
          <p:nvPr/>
        </p:nvSpPr>
        <p:spPr>
          <a:xfrm>
            <a:off x="9351390" y="1710382"/>
            <a:ext cx="457200" cy="381000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30" name="矩形 29"/>
          <p:cNvSpPr/>
          <p:nvPr/>
        </p:nvSpPr>
        <p:spPr>
          <a:xfrm>
            <a:off x="10875390" y="2853382"/>
            <a:ext cx="7620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" name="矩形 30"/>
          <p:cNvSpPr/>
          <p:nvPr/>
        </p:nvSpPr>
        <p:spPr>
          <a:xfrm>
            <a:off x="10875390" y="2472382"/>
            <a:ext cx="7620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" name="矩形 31"/>
          <p:cNvSpPr/>
          <p:nvPr/>
        </p:nvSpPr>
        <p:spPr>
          <a:xfrm>
            <a:off x="10871586" y="1711560"/>
            <a:ext cx="7620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3" name="矩形 32"/>
          <p:cNvSpPr/>
          <p:nvPr/>
        </p:nvSpPr>
        <p:spPr>
          <a:xfrm>
            <a:off x="10875390" y="2091382"/>
            <a:ext cx="7620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4" name="剪去对角的矩形 33"/>
          <p:cNvSpPr/>
          <p:nvPr/>
        </p:nvSpPr>
        <p:spPr>
          <a:xfrm>
            <a:off x="9351390" y="2167582"/>
            <a:ext cx="457200" cy="381000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p</a:t>
            </a:r>
            <a:endParaRPr kumimoji="1" lang="zh-CN" altLang="en-US" dirty="0"/>
          </a:p>
        </p:txBody>
      </p:sp>
      <p:sp>
        <p:nvSpPr>
          <p:cNvPr id="35" name="剪去对角的矩形 34"/>
          <p:cNvSpPr/>
          <p:nvPr/>
        </p:nvSpPr>
        <p:spPr>
          <a:xfrm>
            <a:off x="9351390" y="2624782"/>
            <a:ext cx="457200" cy="381000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q</a:t>
            </a:r>
            <a:endParaRPr kumimoji="1" lang="zh-CN" altLang="en-US" dirty="0"/>
          </a:p>
        </p:txBody>
      </p:sp>
      <p:sp>
        <p:nvSpPr>
          <p:cNvPr id="37" name="文本框 36"/>
          <p:cNvSpPr txBox="1"/>
          <p:nvPr/>
        </p:nvSpPr>
        <p:spPr>
          <a:xfrm>
            <a:off x="8087890" y="1327263"/>
            <a:ext cx="1213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R:</a:t>
            </a:r>
            <a:r>
              <a:rPr kumimoji="1" lang="zh-CN" altLang="en-US" dirty="0"/>
              <a:t> 寄存器</a:t>
            </a:r>
          </a:p>
        </p:txBody>
      </p:sp>
      <p:sp>
        <p:nvSpPr>
          <p:cNvPr id="38" name="文本框 37"/>
          <p:cNvSpPr txBox="1"/>
          <p:nvPr/>
        </p:nvSpPr>
        <p:spPr>
          <a:xfrm>
            <a:off x="10086048" y="1340338"/>
            <a:ext cx="1142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H:</a:t>
            </a:r>
            <a:r>
              <a:rPr kumimoji="1" lang="zh-CN" altLang="en-US" dirty="0"/>
              <a:t>内存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722" y="155078"/>
            <a:ext cx="10515600" cy="1325563"/>
          </a:xfrm>
        </p:spPr>
        <p:txBody>
          <a:bodyPr/>
          <a:lstStyle/>
          <a:p>
            <a:r>
              <a:rPr lang="en-US" altLang="en-US" sz="4400" dirty="0"/>
              <a:t>指针理论</a:t>
            </a:r>
            <a:r>
              <a:rPr lang="zh-CN" altLang="en-US" sz="4400" dirty="0"/>
              <a:t>：</a:t>
            </a:r>
            <a:r>
              <a:rPr lang="en-US" altLang="en-US" sz="4400" dirty="0"/>
              <a:t>内存模型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260" y="1085675"/>
            <a:ext cx="5041900" cy="9652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647306" y="1902060"/>
                <a:ext cx="847308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CN" sz="2400" i="1" smtClean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d>
                            <m:dPr>
                              <m:ctrlP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=1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∧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)))</m:t>
                          </m:r>
                        </m:e>
                      </m:d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!=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en-US" altLang="zh-CN" dirty="0"/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306" y="1902060"/>
                <a:ext cx="8473089" cy="461665"/>
              </a:xfrm>
              <a:prstGeom prst="rect">
                <a:avLst/>
              </a:prstGeom>
              <a:blipFill rotWithShape="1">
                <a:blip r:embed="rId3"/>
                <a:stretch>
                  <a:fillRect l="-3" t="-51" r="6" b="-26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  <p:sp>
        <p:nvSpPr>
          <p:cNvPr id="10" name="矩形 9"/>
          <p:cNvSpPr/>
          <p:nvPr/>
        </p:nvSpPr>
        <p:spPr>
          <a:xfrm>
            <a:off x="647305" y="2554311"/>
            <a:ext cx="794961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2000" dirty="0"/>
              <a:t>假设我们的内存模型用寄存器存储 纯变量（没有取址操作的变量）：</a:t>
            </a:r>
            <a:endParaRPr kumimoji="1" lang="en-US" altLang="zh-CN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647306" y="2996157"/>
                <a:ext cx="665874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CN" sz="240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))=1∧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𝑞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)))=1→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)!=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en-US" altLang="zh-CN" dirty="0"/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306" y="2996157"/>
                <a:ext cx="6658746" cy="461665"/>
              </a:xfrm>
              <a:prstGeom prst="rect">
                <a:avLst/>
              </a:prstGeom>
              <a:blipFill rotWithShape="1">
                <a:blip r:embed="rId4"/>
                <a:stretch>
                  <a:fillRect l="-4" t="-49" r="6" b="-26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  <p:sp>
        <p:nvSpPr>
          <p:cNvPr id="40" name="矩形 39"/>
          <p:cNvSpPr/>
          <p:nvPr/>
        </p:nvSpPr>
        <p:spPr>
          <a:xfrm>
            <a:off x="10875390" y="3234382"/>
            <a:ext cx="7620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1" name="矩形 40"/>
          <p:cNvSpPr/>
          <p:nvPr/>
        </p:nvSpPr>
        <p:spPr>
          <a:xfrm>
            <a:off x="10875390" y="3615382"/>
            <a:ext cx="7620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0</a:t>
            </a:r>
            <a:endParaRPr kumimoji="1" lang="zh-CN" altLang="en-US" dirty="0"/>
          </a:p>
        </p:txBody>
      </p:sp>
      <p:sp>
        <p:nvSpPr>
          <p:cNvPr id="42" name="矩形 41"/>
          <p:cNvSpPr/>
          <p:nvPr/>
        </p:nvSpPr>
        <p:spPr>
          <a:xfrm>
            <a:off x="10875390" y="3996382"/>
            <a:ext cx="7620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43" name="矩形 42"/>
          <p:cNvSpPr/>
          <p:nvPr/>
        </p:nvSpPr>
        <p:spPr>
          <a:xfrm>
            <a:off x="10875390" y="4377382"/>
            <a:ext cx="7620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4" name="矩形 43"/>
          <p:cNvSpPr/>
          <p:nvPr/>
        </p:nvSpPr>
        <p:spPr>
          <a:xfrm>
            <a:off x="10875390" y="4758382"/>
            <a:ext cx="7620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5" name="矩形 44"/>
          <p:cNvSpPr/>
          <p:nvPr/>
        </p:nvSpPr>
        <p:spPr>
          <a:xfrm>
            <a:off x="10875390" y="5139382"/>
            <a:ext cx="7620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6" name="文本框 45"/>
          <p:cNvSpPr txBox="1"/>
          <p:nvPr/>
        </p:nvSpPr>
        <p:spPr>
          <a:xfrm>
            <a:off x="8140074" y="3234382"/>
            <a:ext cx="1142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S:</a:t>
            </a:r>
            <a:r>
              <a:rPr kumimoji="1" lang="zh-CN" altLang="en-US" dirty="0"/>
              <a:t>符号表</a:t>
            </a:r>
          </a:p>
        </p:txBody>
      </p:sp>
      <p:sp>
        <p:nvSpPr>
          <p:cNvPr id="49" name="剪去对角的矩形 48"/>
          <p:cNvSpPr/>
          <p:nvPr/>
        </p:nvSpPr>
        <p:spPr>
          <a:xfrm>
            <a:off x="9351390" y="1710382"/>
            <a:ext cx="457200" cy="381000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50" name="矩形 49"/>
          <p:cNvSpPr/>
          <p:nvPr/>
        </p:nvSpPr>
        <p:spPr>
          <a:xfrm>
            <a:off x="10875390" y="2853382"/>
            <a:ext cx="7620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1" name="矩形 50"/>
          <p:cNvSpPr/>
          <p:nvPr/>
        </p:nvSpPr>
        <p:spPr>
          <a:xfrm>
            <a:off x="10875390" y="2472382"/>
            <a:ext cx="7620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2" name="矩形 51"/>
          <p:cNvSpPr/>
          <p:nvPr/>
        </p:nvSpPr>
        <p:spPr>
          <a:xfrm>
            <a:off x="10871586" y="1711560"/>
            <a:ext cx="7620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3" name="矩形 52"/>
          <p:cNvSpPr/>
          <p:nvPr/>
        </p:nvSpPr>
        <p:spPr>
          <a:xfrm>
            <a:off x="10875390" y="2091382"/>
            <a:ext cx="7620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4" name="剪去对角的矩形 53"/>
          <p:cNvSpPr/>
          <p:nvPr/>
        </p:nvSpPr>
        <p:spPr>
          <a:xfrm>
            <a:off x="9351390" y="2167582"/>
            <a:ext cx="457200" cy="381000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p</a:t>
            </a:r>
            <a:endParaRPr kumimoji="1" lang="zh-CN" altLang="en-US" dirty="0"/>
          </a:p>
        </p:txBody>
      </p:sp>
      <p:sp>
        <p:nvSpPr>
          <p:cNvPr id="55" name="剪去对角的矩形 54"/>
          <p:cNvSpPr/>
          <p:nvPr/>
        </p:nvSpPr>
        <p:spPr>
          <a:xfrm>
            <a:off x="9351390" y="2624782"/>
            <a:ext cx="457200" cy="381000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q</a:t>
            </a:r>
            <a:endParaRPr kumimoji="1" lang="zh-CN" altLang="en-US" dirty="0"/>
          </a:p>
        </p:txBody>
      </p:sp>
      <p:cxnSp>
        <p:nvCxnSpPr>
          <p:cNvPr id="56" name="直线箭头连接符 55"/>
          <p:cNvCxnSpPr>
            <a:stCxn id="55" idx="0"/>
            <a:endCxn id="44" idx="1"/>
          </p:cNvCxnSpPr>
          <p:nvPr/>
        </p:nvCxnSpPr>
        <p:spPr>
          <a:xfrm>
            <a:off x="9808590" y="2815282"/>
            <a:ext cx="1066800" cy="2133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文本框 56"/>
          <p:cNvSpPr txBox="1"/>
          <p:nvPr/>
        </p:nvSpPr>
        <p:spPr>
          <a:xfrm>
            <a:off x="8087890" y="1327263"/>
            <a:ext cx="1213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R:</a:t>
            </a:r>
            <a:r>
              <a:rPr kumimoji="1" lang="zh-CN" altLang="en-US" dirty="0"/>
              <a:t> 寄存器</a:t>
            </a:r>
          </a:p>
        </p:txBody>
      </p:sp>
      <p:sp>
        <p:nvSpPr>
          <p:cNvPr id="58" name="文本框 57"/>
          <p:cNvSpPr txBox="1"/>
          <p:nvPr/>
        </p:nvSpPr>
        <p:spPr>
          <a:xfrm>
            <a:off x="10086048" y="1340338"/>
            <a:ext cx="1142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H:</a:t>
            </a:r>
            <a:r>
              <a:rPr kumimoji="1" lang="zh-CN" altLang="en-US" dirty="0"/>
              <a:t>内存</a:t>
            </a:r>
          </a:p>
        </p:txBody>
      </p:sp>
      <p:cxnSp>
        <p:nvCxnSpPr>
          <p:cNvPr id="59" name="直线箭头连接符 58"/>
          <p:cNvCxnSpPr>
            <a:stCxn id="54" idx="0"/>
            <a:endCxn id="42" idx="1"/>
          </p:cNvCxnSpPr>
          <p:nvPr/>
        </p:nvCxnSpPr>
        <p:spPr>
          <a:xfrm>
            <a:off x="9808590" y="2358082"/>
            <a:ext cx="1066800" cy="1828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曲线连接符 59"/>
          <p:cNvCxnSpPr>
            <a:stCxn id="44" idx="3"/>
            <a:endCxn id="42" idx="3"/>
          </p:cNvCxnSpPr>
          <p:nvPr/>
        </p:nvCxnSpPr>
        <p:spPr>
          <a:xfrm flipV="1">
            <a:off x="11637390" y="4186882"/>
            <a:ext cx="12700" cy="762000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722" y="155078"/>
            <a:ext cx="10515600" cy="1325563"/>
          </a:xfrm>
        </p:spPr>
        <p:txBody>
          <a:bodyPr/>
          <a:lstStyle/>
          <a:p>
            <a:r>
              <a:rPr lang="en-US" altLang="en-US" sz="4400" dirty="0"/>
              <a:t>指针理论</a:t>
            </a:r>
            <a:r>
              <a:rPr lang="zh-CN" altLang="en-US" sz="4400" dirty="0"/>
              <a:t>：</a:t>
            </a:r>
            <a:r>
              <a:rPr lang="en-US" altLang="en-US" sz="4400" dirty="0"/>
              <a:t>内存模型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260" y="1085675"/>
            <a:ext cx="5041900" cy="9652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647306" y="1902060"/>
                <a:ext cx="847308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CN" sz="2400" i="1" smtClean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d>
                            <m:dPr>
                              <m:ctrlP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=1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∧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)))</m:t>
                          </m:r>
                        </m:e>
                      </m:d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!=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en-US" altLang="zh-CN" dirty="0"/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306" y="1902060"/>
                <a:ext cx="8473089" cy="461665"/>
              </a:xfrm>
              <a:prstGeom prst="rect">
                <a:avLst/>
              </a:prstGeom>
              <a:blipFill rotWithShape="1">
                <a:blip r:embed="rId3"/>
                <a:stretch>
                  <a:fillRect l="-3" t="-51" r="6" b="-26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  <p:sp>
        <p:nvSpPr>
          <p:cNvPr id="10" name="矩形 9"/>
          <p:cNvSpPr/>
          <p:nvPr/>
        </p:nvSpPr>
        <p:spPr>
          <a:xfrm>
            <a:off x="647305" y="2554311"/>
            <a:ext cx="794961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2000" dirty="0"/>
              <a:t>假设我们的内存模型用寄存器存储 纯变量（没有取址操作的变量）：</a:t>
            </a:r>
            <a:endParaRPr kumimoji="1" lang="en-US" altLang="zh-CN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647306" y="2996157"/>
                <a:ext cx="665874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CN" sz="240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))=1∧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𝑞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)))=1→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)!=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en-US" altLang="zh-CN" dirty="0"/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306" y="2996157"/>
                <a:ext cx="6658746" cy="461665"/>
              </a:xfrm>
              <a:prstGeom prst="rect">
                <a:avLst/>
              </a:prstGeom>
              <a:blipFill rotWithShape="1">
                <a:blip r:embed="rId4"/>
                <a:stretch>
                  <a:fillRect l="-4" t="-49" r="6" b="-26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  <p:sp>
        <p:nvSpPr>
          <p:cNvPr id="39" name="矩形 38"/>
          <p:cNvSpPr/>
          <p:nvPr/>
        </p:nvSpPr>
        <p:spPr>
          <a:xfrm>
            <a:off x="647305" y="3497097"/>
            <a:ext cx="403187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2000" dirty="0"/>
              <a:t>假设我们区分内存中的地址与整数</a:t>
            </a:r>
            <a:endParaRPr kumimoji="1" lang="en-US" altLang="zh-CN" sz="2000" dirty="0"/>
          </a:p>
        </p:txBody>
      </p:sp>
      <p:sp>
        <p:nvSpPr>
          <p:cNvPr id="40" name="矩形 39"/>
          <p:cNvSpPr/>
          <p:nvPr/>
        </p:nvSpPr>
        <p:spPr>
          <a:xfrm>
            <a:off x="10875390" y="3234382"/>
            <a:ext cx="7620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1" name="矩形 40"/>
          <p:cNvSpPr/>
          <p:nvPr/>
        </p:nvSpPr>
        <p:spPr>
          <a:xfrm>
            <a:off x="10875390" y="3615382"/>
            <a:ext cx="7620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0</a:t>
            </a:r>
            <a:endParaRPr kumimoji="1" lang="zh-CN" altLang="en-US" dirty="0"/>
          </a:p>
        </p:txBody>
      </p:sp>
      <p:sp>
        <p:nvSpPr>
          <p:cNvPr id="42" name="矩形 41"/>
          <p:cNvSpPr/>
          <p:nvPr/>
        </p:nvSpPr>
        <p:spPr>
          <a:xfrm>
            <a:off x="10875390" y="3996382"/>
            <a:ext cx="7620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43" name="矩形 42"/>
          <p:cNvSpPr/>
          <p:nvPr/>
        </p:nvSpPr>
        <p:spPr>
          <a:xfrm>
            <a:off x="10875390" y="4377382"/>
            <a:ext cx="7620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4" name="矩形 43"/>
          <p:cNvSpPr/>
          <p:nvPr/>
        </p:nvSpPr>
        <p:spPr>
          <a:xfrm>
            <a:off x="10875390" y="4758382"/>
            <a:ext cx="762000" cy="381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0x04</a:t>
            </a:r>
            <a:endParaRPr kumimoji="1" lang="zh-CN" altLang="en-US" dirty="0"/>
          </a:p>
        </p:txBody>
      </p:sp>
      <p:sp>
        <p:nvSpPr>
          <p:cNvPr id="45" name="矩形 44"/>
          <p:cNvSpPr/>
          <p:nvPr/>
        </p:nvSpPr>
        <p:spPr>
          <a:xfrm>
            <a:off x="10875390" y="5139382"/>
            <a:ext cx="7620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6" name="文本框 45"/>
          <p:cNvSpPr txBox="1"/>
          <p:nvPr/>
        </p:nvSpPr>
        <p:spPr>
          <a:xfrm>
            <a:off x="8140074" y="3234382"/>
            <a:ext cx="1142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S:</a:t>
            </a:r>
            <a:r>
              <a:rPr kumimoji="1" lang="zh-CN" altLang="en-US" dirty="0"/>
              <a:t>符号表</a:t>
            </a:r>
          </a:p>
        </p:txBody>
      </p:sp>
      <p:sp>
        <p:nvSpPr>
          <p:cNvPr id="47" name="剪去对角的矩形 46"/>
          <p:cNvSpPr/>
          <p:nvPr/>
        </p:nvSpPr>
        <p:spPr>
          <a:xfrm>
            <a:off x="9351390" y="1710382"/>
            <a:ext cx="457200" cy="381000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48" name="矩形 47"/>
          <p:cNvSpPr/>
          <p:nvPr/>
        </p:nvSpPr>
        <p:spPr>
          <a:xfrm>
            <a:off x="10875390" y="2853382"/>
            <a:ext cx="7620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9" name="矩形 48"/>
          <p:cNvSpPr/>
          <p:nvPr/>
        </p:nvSpPr>
        <p:spPr>
          <a:xfrm>
            <a:off x="10875390" y="2472382"/>
            <a:ext cx="7620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0" name="矩形 49"/>
          <p:cNvSpPr/>
          <p:nvPr/>
        </p:nvSpPr>
        <p:spPr>
          <a:xfrm>
            <a:off x="10871586" y="1711560"/>
            <a:ext cx="7620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1" name="矩形 50"/>
          <p:cNvSpPr/>
          <p:nvPr/>
        </p:nvSpPr>
        <p:spPr>
          <a:xfrm>
            <a:off x="10875390" y="2091382"/>
            <a:ext cx="7620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2" name="剪去对角的矩形 51"/>
          <p:cNvSpPr/>
          <p:nvPr/>
        </p:nvSpPr>
        <p:spPr>
          <a:xfrm>
            <a:off x="9351390" y="2167582"/>
            <a:ext cx="457200" cy="381000"/>
          </a:xfrm>
          <a:prstGeom prst="snip2Diag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p</a:t>
            </a:r>
            <a:endParaRPr kumimoji="1" lang="zh-CN" altLang="en-US" dirty="0"/>
          </a:p>
        </p:txBody>
      </p:sp>
      <p:sp>
        <p:nvSpPr>
          <p:cNvPr id="53" name="剪去对角的矩形 52"/>
          <p:cNvSpPr/>
          <p:nvPr/>
        </p:nvSpPr>
        <p:spPr>
          <a:xfrm>
            <a:off x="9351390" y="2624782"/>
            <a:ext cx="457200" cy="381000"/>
          </a:xfrm>
          <a:prstGeom prst="snip2Diag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q</a:t>
            </a:r>
            <a:endParaRPr kumimoji="1" lang="zh-CN" altLang="en-US" dirty="0"/>
          </a:p>
        </p:txBody>
      </p:sp>
      <p:cxnSp>
        <p:nvCxnSpPr>
          <p:cNvPr id="54" name="直线箭头连接符 53"/>
          <p:cNvCxnSpPr>
            <a:stCxn id="53" idx="0"/>
            <a:endCxn id="44" idx="1"/>
          </p:cNvCxnSpPr>
          <p:nvPr/>
        </p:nvCxnSpPr>
        <p:spPr>
          <a:xfrm>
            <a:off x="9808590" y="2815282"/>
            <a:ext cx="1066800" cy="2133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文本框 54"/>
          <p:cNvSpPr txBox="1"/>
          <p:nvPr/>
        </p:nvSpPr>
        <p:spPr>
          <a:xfrm>
            <a:off x="8087890" y="1327263"/>
            <a:ext cx="1213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R:</a:t>
            </a:r>
            <a:r>
              <a:rPr kumimoji="1" lang="zh-CN" altLang="en-US" dirty="0"/>
              <a:t> 寄存器</a:t>
            </a:r>
          </a:p>
        </p:txBody>
      </p:sp>
      <p:sp>
        <p:nvSpPr>
          <p:cNvPr id="56" name="文本框 55"/>
          <p:cNvSpPr txBox="1"/>
          <p:nvPr/>
        </p:nvSpPr>
        <p:spPr>
          <a:xfrm>
            <a:off x="10086048" y="1340338"/>
            <a:ext cx="1142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H:</a:t>
            </a:r>
            <a:r>
              <a:rPr kumimoji="1" lang="zh-CN" altLang="en-US" dirty="0"/>
              <a:t>内存</a:t>
            </a:r>
          </a:p>
        </p:txBody>
      </p:sp>
      <p:cxnSp>
        <p:nvCxnSpPr>
          <p:cNvPr id="57" name="直线箭头连接符 56"/>
          <p:cNvCxnSpPr>
            <a:stCxn id="52" idx="0"/>
            <a:endCxn id="42" idx="1"/>
          </p:cNvCxnSpPr>
          <p:nvPr/>
        </p:nvCxnSpPr>
        <p:spPr>
          <a:xfrm>
            <a:off x="9808590" y="2358082"/>
            <a:ext cx="1066800" cy="1828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曲线连接符 57"/>
          <p:cNvCxnSpPr>
            <a:stCxn id="44" idx="3"/>
            <a:endCxn id="42" idx="3"/>
          </p:cNvCxnSpPr>
          <p:nvPr/>
        </p:nvCxnSpPr>
        <p:spPr>
          <a:xfrm flipV="1">
            <a:off x="11637390" y="4186882"/>
            <a:ext cx="12700" cy="762000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 2"/>
          <p:cNvSpPr/>
          <p:nvPr/>
        </p:nvSpPr>
        <p:spPr>
          <a:xfrm>
            <a:off x="10136898" y="5193615"/>
            <a:ext cx="6848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/>
              <a:t>0x01</a:t>
            </a:r>
            <a:endParaRPr lang="zh-CN" altLang="en-US" dirty="0"/>
          </a:p>
        </p:txBody>
      </p:sp>
      <p:sp>
        <p:nvSpPr>
          <p:cNvPr id="59" name="矩形 58"/>
          <p:cNvSpPr/>
          <p:nvPr/>
        </p:nvSpPr>
        <p:spPr>
          <a:xfrm>
            <a:off x="10136898" y="4824283"/>
            <a:ext cx="6848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/>
              <a:t>0x02</a:t>
            </a:r>
            <a:endParaRPr lang="zh-CN" altLang="en-US" dirty="0"/>
          </a:p>
        </p:txBody>
      </p:sp>
      <p:sp>
        <p:nvSpPr>
          <p:cNvPr id="60" name="矩形 59"/>
          <p:cNvSpPr/>
          <p:nvPr/>
        </p:nvSpPr>
        <p:spPr>
          <a:xfrm>
            <a:off x="10136897" y="4449117"/>
            <a:ext cx="6848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/>
              <a:t>0x03</a:t>
            </a:r>
            <a:endParaRPr lang="zh-CN" altLang="en-US" dirty="0"/>
          </a:p>
        </p:txBody>
      </p:sp>
      <p:sp>
        <p:nvSpPr>
          <p:cNvPr id="61" name="矩形 60"/>
          <p:cNvSpPr/>
          <p:nvPr/>
        </p:nvSpPr>
        <p:spPr>
          <a:xfrm>
            <a:off x="10136897" y="4093001"/>
            <a:ext cx="6848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/>
              <a:t>0x04</a:t>
            </a:r>
            <a:endParaRPr lang="zh-CN" altLang="en-US" dirty="0"/>
          </a:p>
        </p:txBody>
      </p:sp>
      <p:sp>
        <p:nvSpPr>
          <p:cNvPr id="62" name="矩形 61"/>
          <p:cNvSpPr/>
          <p:nvPr/>
        </p:nvSpPr>
        <p:spPr>
          <a:xfrm>
            <a:off x="647305" y="4037472"/>
            <a:ext cx="2755883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000" dirty="0"/>
              <a:t>H</a:t>
            </a:r>
            <a:r>
              <a:rPr kumimoji="1" lang="zh-CN" altLang="en-US" sz="2000" dirty="0"/>
              <a:t>：</a:t>
            </a:r>
            <a:r>
              <a:rPr kumimoji="1" lang="en-US" altLang="zh-CN" sz="2000" dirty="0"/>
              <a:t>int-&gt;int</a:t>
            </a:r>
            <a:r>
              <a:rPr kumimoji="1" lang="zh-CN" altLang="en-US" sz="2000" dirty="0"/>
              <a:t> 就不管用了</a:t>
            </a:r>
            <a:endParaRPr kumimoji="1" lang="en-US" altLang="zh-CN" sz="2000" dirty="0"/>
          </a:p>
          <a:p>
            <a:endParaRPr kumimoji="1" lang="en-US" altLang="zh-CN" sz="2000" dirty="0"/>
          </a:p>
          <a:p>
            <a:r>
              <a:rPr kumimoji="1" lang="en-US" altLang="zh-CN" sz="2000" dirty="0"/>
              <a:t>H1</a:t>
            </a:r>
            <a:r>
              <a:rPr kumimoji="1" lang="zh-CN" altLang="en-US" sz="2000" dirty="0"/>
              <a:t>：</a:t>
            </a:r>
            <a:r>
              <a:rPr kumimoji="1" lang="en-US" altLang="zh-CN" sz="2000" dirty="0" err="1"/>
              <a:t>addr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-&gt;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int</a:t>
            </a:r>
          </a:p>
          <a:p>
            <a:r>
              <a:rPr kumimoji="1" lang="en-US" altLang="zh-CN" sz="2000" dirty="0"/>
              <a:t>H2:</a:t>
            </a:r>
            <a:r>
              <a:rPr kumimoji="1" lang="zh-CN" altLang="en-US" sz="2000" dirty="0"/>
              <a:t>  </a:t>
            </a:r>
            <a:r>
              <a:rPr kumimoji="1" lang="en-US" altLang="zh-CN" sz="2000" dirty="0" err="1"/>
              <a:t>addr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-&gt;</a:t>
            </a:r>
            <a:r>
              <a:rPr kumimoji="1" lang="zh-CN" altLang="en-US" sz="2000" dirty="0"/>
              <a:t>  </a:t>
            </a:r>
            <a:r>
              <a:rPr kumimoji="1" lang="en-US" altLang="zh-CN" sz="2000" dirty="0" err="1"/>
              <a:t>addr</a:t>
            </a:r>
            <a:endParaRPr kumimoji="1" lang="en-US" altLang="zh-CN" sz="2000" dirty="0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722" y="155078"/>
            <a:ext cx="10515600" cy="1325563"/>
          </a:xfrm>
        </p:spPr>
        <p:txBody>
          <a:bodyPr/>
          <a:lstStyle/>
          <a:p>
            <a:r>
              <a:rPr lang="en-US" altLang="en-US" sz="4400" dirty="0"/>
              <a:t>指针理论</a:t>
            </a:r>
            <a:r>
              <a:rPr lang="zh-CN" altLang="en-US" sz="4400" dirty="0"/>
              <a:t>：</a:t>
            </a:r>
            <a:r>
              <a:rPr lang="en-US" altLang="en-US" sz="4400" dirty="0"/>
              <a:t>内存模型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260" y="1085675"/>
            <a:ext cx="5041900" cy="9652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矩形 8"/>
              <p:cNvSpPr/>
              <p:nvPr/>
            </p:nvSpPr>
            <p:spPr>
              <a:xfrm>
                <a:off x="647306" y="1902060"/>
                <a:ext cx="847308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CN" sz="2400" i="1" smtClean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d>
                            <m:dPr>
                              <m:ctrlP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=1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∧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)))</m:t>
                          </m:r>
                        </m:e>
                      </m:d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!=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en-US" altLang="zh-CN" dirty="0"/>
              </a:p>
            </p:txBody>
          </p:sp>
        </mc:Choice>
        <mc:Fallback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306" y="1902060"/>
                <a:ext cx="8473089" cy="461665"/>
              </a:xfrm>
              <a:prstGeom prst="rect">
                <a:avLst/>
              </a:prstGeom>
              <a:blipFill>
                <a:blip r:embed="rId3"/>
                <a:stretch>
                  <a:fillRect l="-149" b="-157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矩形 9"/>
          <p:cNvSpPr/>
          <p:nvPr/>
        </p:nvSpPr>
        <p:spPr>
          <a:xfrm>
            <a:off x="647305" y="2554311"/>
            <a:ext cx="794961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2000" dirty="0"/>
              <a:t>假设我们的内存模型用寄存器存储 纯变量（没有取址操作的变量）：</a:t>
            </a:r>
            <a:endParaRPr kumimoji="1" lang="en-US" altLang="zh-CN" sz="2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矩形 10"/>
              <p:cNvSpPr/>
              <p:nvPr/>
            </p:nvSpPr>
            <p:spPr>
              <a:xfrm>
                <a:off x="647306" y="2996157"/>
                <a:ext cx="665874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CN" sz="240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))=1∧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𝑞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)))=1→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)!=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en-US" altLang="zh-CN" dirty="0"/>
              </a:p>
            </p:txBody>
          </p:sp>
        </mc:Choice>
        <mc:Fallback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306" y="2996157"/>
                <a:ext cx="6658746" cy="461665"/>
              </a:xfrm>
              <a:prstGeom prst="rect">
                <a:avLst/>
              </a:prstGeom>
              <a:blipFill>
                <a:blip r:embed="rId4"/>
                <a:stretch>
                  <a:fillRect l="-190" b="-157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矩形 38"/>
          <p:cNvSpPr/>
          <p:nvPr/>
        </p:nvSpPr>
        <p:spPr>
          <a:xfrm>
            <a:off x="647303" y="3523915"/>
            <a:ext cx="403187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2000" dirty="0"/>
              <a:t>假设我们区分内存中的地址与整数</a:t>
            </a:r>
            <a:endParaRPr kumimoji="1" lang="en-US" altLang="zh-CN" sz="2000" dirty="0"/>
          </a:p>
        </p:txBody>
      </p:sp>
      <p:sp>
        <p:nvSpPr>
          <p:cNvPr id="40" name="矩形 39"/>
          <p:cNvSpPr/>
          <p:nvPr/>
        </p:nvSpPr>
        <p:spPr>
          <a:xfrm>
            <a:off x="10875390" y="3234382"/>
            <a:ext cx="7620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1" name="矩形 40"/>
          <p:cNvSpPr/>
          <p:nvPr/>
        </p:nvSpPr>
        <p:spPr>
          <a:xfrm>
            <a:off x="10875390" y="3615382"/>
            <a:ext cx="7620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0</a:t>
            </a:r>
            <a:endParaRPr kumimoji="1" lang="zh-CN" altLang="en-US" dirty="0"/>
          </a:p>
        </p:txBody>
      </p:sp>
      <p:sp>
        <p:nvSpPr>
          <p:cNvPr id="42" name="矩形 41"/>
          <p:cNvSpPr/>
          <p:nvPr/>
        </p:nvSpPr>
        <p:spPr>
          <a:xfrm>
            <a:off x="10875390" y="3996382"/>
            <a:ext cx="7620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43" name="矩形 42"/>
          <p:cNvSpPr/>
          <p:nvPr/>
        </p:nvSpPr>
        <p:spPr>
          <a:xfrm>
            <a:off x="10875390" y="4377382"/>
            <a:ext cx="7620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4" name="矩形 43"/>
          <p:cNvSpPr/>
          <p:nvPr/>
        </p:nvSpPr>
        <p:spPr>
          <a:xfrm>
            <a:off x="10875390" y="4758382"/>
            <a:ext cx="762000" cy="381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0x04</a:t>
            </a:r>
            <a:endParaRPr kumimoji="1" lang="zh-CN" altLang="en-US" dirty="0"/>
          </a:p>
        </p:txBody>
      </p:sp>
      <p:sp>
        <p:nvSpPr>
          <p:cNvPr id="45" name="矩形 44"/>
          <p:cNvSpPr/>
          <p:nvPr/>
        </p:nvSpPr>
        <p:spPr>
          <a:xfrm>
            <a:off x="10875390" y="5139382"/>
            <a:ext cx="7620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6" name="文本框 45"/>
          <p:cNvSpPr txBox="1"/>
          <p:nvPr/>
        </p:nvSpPr>
        <p:spPr>
          <a:xfrm>
            <a:off x="8140074" y="3234382"/>
            <a:ext cx="1142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S:</a:t>
            </a:r>
            <a:r>
              <a:rPr kumimoji="1" lang="zh-CN" altLang="en-US" dirty="0"/>
              <a:t>符号表</a:t>
            </a:r>
          </a:p>
        </p:txBody>
      </p:sp>
      <p:sp>
        <p:nvSpPr>
          <p:cNvPr id="47" name="剪去对角的矩形 46"/>
          <p:cNvSpPr/>
          <p:nvPr/>
        </p:nvSpPr>
        <p:spPr>
          <a:xfrm>
            <a:off x="9351390" y="1710382"/>
            <a:ext cx="457200" cy="381000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48" name="矩形 47"/>
          <p:cNvSpPr/>
          <p:nvPr/>
        </p:nvSpPr>
        <p:spPr>
          <a:xfrm>
            <a:off x="10875390" y="2853382"/>
            <a:ext cx="7620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9" name="矩形 48"/>
          <p:cNvSpPr/>
          <p:nvPr/>
        </p:nvSpPr>
        <p:spPr>
          <a:xfrm>
            <a:off x="10875390" y="2472382"/>
            <a:ext cx="7620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0" name="矩形 49"/>
          <p:cNvSpPr/>
          <p:nvPr/>
        </p:nvSpPr>
        <p:spPr>
          <a:xfrm>
            <a:off x="10871586" y="1711560"/>
            <a:ext cx="7620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1" name="矩形 50"/>
          <p:cNvSpPr/>
          <p:nvPr/>
        </p:nvSpPr>
        <p:spPr>
          <a:xfrm>
            <a:off x="10875390" y="2091382"/>
            <a:ext cx="7620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2" name="剪去对角的矩形 51"/>
          <p:cNvSpPr/>
          <p:nvPr/>
        </p:nvSpPr>
        <p:spPr>
          <a:xfrm>
            <a:off x="9351390" y="2167582"/>
            <a:ext cx="457200" cy="381000"/>
          </a:xfrm>
          <a:prstGeom prst="snip2Diag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p</a:t>
            </a:r>
            <a:endParaRPr kumimoji="1" lang="zh-CN" altLang="en-US" dirty="0"/>
          </a:p>
        </p:txBody>
      </p:sp>
      <p:sp>
        <p:nvSpPr>
          <p:cNvPr id="53" name="剪去对角的矩形 52"/>
          <p:cNvSpPr/>
          <p:nvPr/>
        </p:nvSpPr>
        <p:spPr>
          <a:xfrm>
            <a:off x="9351390" y="2624782"/>
            <a:ext cx="457200" cy="381000"/>
          </a:xfrm>
          <a:prstGeom prst="snip2Diag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q</a:t>
            </a:r>
            <a:endParaRPr kumimoji="1" lang="zh-CN" altLang="en-US" dirty="0"/>
          </a:p>
        </p:txBody>
      </p:sp>
      <p:cxnSp>
        <p:nvCxnSpPr>
          <p:cNvPr id="54" name="直线箭头连接符 53"/>
          <p:cNvCxnSpPr>
            <a:stCxn id="53" idx="0"/>
            <a:endCxn id="44" idx="1"/>
          </p:cNvCxnSpPr>
          <p:nvPr/>
        </p:nvCxnSpPr>
        <p:spPr>
          <a:xfrm>
            <a:off x="9808590" y="2815282"/>
            <a:ext cx="1066800" cy="2133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文本框 54"/>
          <p:cNvSpPr txBox="1"/>
          <p:nvPr/>
        </p:nvSpPr>
        <p:spPr>
          <a:xfrm>
            <a:off x="8087890" y="1327263"/>
            <a:ext cx="1213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R:</a:t>
            </a:r>
            <a:r>
              <a:rPr kumimoji="1" lang="zh-CN" altLang="en-US" dirty="0"/>
              <a:t> 寄存器</a:t>
            </a:r>
          </a:p>
        </p:txBody>
      </p:sp>
      <p:sp>
        <p:nvSpPr>
          <p:cNvPr id="56" name="文本框 55"/>
          <p:cNvSpPr txBox="1"/>
          <p:nvPr/>
        </p:nvSpPr>
        <p:spPr>
          <a:xfrm>
            <a:off x="10086048" y="1340338"/>
            <a:ext cx="1142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H:</a:t>
            </a:r>
            <a:r>
              <a:rPr kumimoji="1" lang="zh-CN" altLang="en-US" dirty="0"/>
              <a:t>内存</a:t>
            </a:r>
          </a:p>
        </p:txBody>
      </p:sp>
      <p:cxnSp>
        <p:nvCxnSpPr>
          <p:cNvPr id="57" name="直线箭头连接符 56"/>
          <p:cNvCxnSpPr>
            <a:stCxn id="52" idx="0"/>
            <a:endCxn id="42" idx="1"/>
          </p:cNvCxnSpPr>
          <p:nvPr/>
        </p:nvCxnSpPr>
        <p:spPr>
          <a:xfrm>
            <a:off x="9808590" y="2358082"/>
            <a:ext cx="1066800" cy="1828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曲线连接符 57"/>
          <p:cNvCxnSpPr>
            <a:stCxn id="44" idx="3"/>
            <a:endCxn id="42" idx="3"/>
          </p:cNvCxnSpPr>
          <p:nvPr/>
        </p:nvCxnSpPr>
        <p:spPr>
          <a:xfrm flipV="1">
            <a:off x="11637390" y="4186882"/>
            <a:ext cx="12700" cy="762000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 2"/>
          <p:cNvSpPr/>
          <p:nvPr/>
        </p:nvSpPr>
        <p:spPr>
          <a:xfrm>
            <a:off x="10136898" y="5193615"/>
            <a:ext cx="6848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/>
              <a:t>0x01</a:t>
            </a:r>
            <a:endParaRPr lang="zh-CN" altLang="en-US" dirty="0"/>
          </a:p>
        </p:txBody>
      </p:sp>
      <p:sp>
        <p:nvSpPr>
          <p:cNvPr id="59" name="矩形 58"/>
          <p:cNvSpPr/>
          <p:nvPr/>
        </p:nvSpPr>
        <p:spPr>
          <a:xfrm>
            <a:off x="10136898" y="4824283"/>
            <a:ext cx="6848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/>
              <a:t>0x02</a:t>
            </a:r>
            <a:endParaRPr lang="zh-CN" altLang="en-US" dirty="0"/>
          </a:p>
        </p:txBody>
      </p:sp>
      <p:sp>
        <p:nvSpPr>
          <p:cNvPr id="60" name="矩形 59"/>
          <p:cNvSpPr/>
          <p:nvPr/>
        </p:nvSpPr>
        <p:spPr>
          <a:xfrm>
            <a:off x="10136897" y="4449117"/>
            <a:ext cx="6848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/>
              <a:t>0x03</a:t>
            </a:r>
            <a:endParaRPr lang="zh-CN" altLang="en-US" dirty="0"/>
          </a:p>
        </p:txBody>
      </p:sp>
      <p:sp>
        <p:nvSpPr>
          <p:cNvPr id="61" name="矩形 60"/>
          <p:cNvSpPr/>
          <p:nvPr/>
        </p:nvSpPr>
        <p:spPr>
          <a:xfrm>
            <a:off x="10136897" y="4093001"/>
            <a:ext cx="6848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/>
              <a:t>0x04</a:t>
            </a:r>
            <a:endParaRPr lang="zh-CN" altLang="en-US" dirty="0"/>
          </a:p>
        </p:txBody>
      </p:sp>
      <p:sp>
        <p:nvSpPr>
          <p:cNvPr id="62" name="矩形 61"/>
          <p:cNvSpPr/>
          <p:nvPr/>
        </p:nvSpPr>
        <p:spPr>
          <a:xfrm>
            <a:off x="647303" y="4000625"/>
            <a:ext cx="2755883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000" dirty="0"/>
              <a:t>H</a:t>
            </a:r>
            <a:r>
              <a:rPr kumimoji="1" lang="zh-CN" altLang="en-US" sz="2000" dirty="0"/>
              <a:t>：</a:t>
            </a:r>
            <a:r>
              <a:rPr kumimoji="1" lang="en-US" altLang="zh-CN" sz="2000" dirty="0"/>
              <a:t>int-&gt;int</a:t>
            </a:r>
            <a:r>
              <a:rPr kumimoji="1" lang="zh-CN" altLang="en-US" sz="2000" dirty="0"/>
              <a:t> 就不管用了</a:t>
            </a:r>
            <a:endParaRPr kumimoji="1" lang="en-US" altLang="zh-CN" sz="2000" dirty="0"/>
          </a:p>
          <a:p>
            <a:endParaRPr kumimoji="1" lang="en-US" altLang="zh-CN" sz="2000" dirty="0"/>
          </a:p>
          <a:p>
            <a:r>
              <a:rPr kumimoji="1" lang="en-US" altLang="zh-CN" sz="2000" dirty="0"/>
              <a:t>H1</a:t>
            </a:r>
            <a:r>
              <a:rPr kumimoji="1" lang="zh-CN" altLang="en-US" sz="2000" dirty="0"/>
              <a:t>：</a:t>
            </a:r>
            <a:r>
              <a:rPr kumimoji="1" lang="en-US" altLang="zh-CN" sz="2000" dirty="0" err="1"/>
              <a:t>addr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-&gt;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int</a:t>
            </a:r>
          </a:p>
          <a:p>
            <a:r>
              <a:rPr kumimoji="1" lang="en-US" altLang="zh-CN" sz="2000" dirty="0"/>
              <a:t>H2:</a:t>
            </a:r>
            <a:r>
              <a:rPr kumimoji="1" lang="zh-CN" altLang="en-US" sz="2000" dirty="0"/>
              <a:t>  </a:t>
            </a:r>
            <a:r>
              <a:rPr kumimoji="1" lang="en-US" altLang="zh-CN" sz="2000" dirty="0" err="1"/>
              <a:t>addr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-&gt;</a:t>
            </a:r>
            <a:r>
              <a:rPr kumimoji="1" lang="zh-CN" altLang="en-US" sz="2000" dirty="0"/>
              <a:t>  </a:t>
            </a:r>
            <a:r>
              <a:rPr kumimoji="1" lang="en-US" altLang="zh-CN" sz="2000" dirty="0" err="1"/>
              <a:t>addr</a:t>
            </a:r>
            <a:endParaRPr kumimoji="1" lang="en-US" altLang="zh-CN" sz="2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4" name="矩形 33">
                <a:extLst>
                  <a:ext uri="{FF2B5EF4-FFF2-40B4-BE49-F238E27FC236}">
                    <a16:creationId xmlns:a16="http://schemas.microsoft.com/office/drawing/2014/main" id="{3EFBFE00-2658-734A-B423-9ABD3E1ED21C}"/>
                  </a:ext>
                </a:extLst>
              </p:cNvPr>
              <p:cNvSpPr/>
              <p:nvPr/>
            </p:nvSpPr>
            <p:spPr>
              <a:xfrm>
                <a:off x="650147" y="5386970"/>
                <a:ext cx="800251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1(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))) = 1 /\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1(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2(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))) = 1 -&gt;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) !=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en-US" altLang="zh-CN" dirty="0"/>
              </a:p>
            </p:txBody>
          </p:sp>
        </mc:Choice>
        <mc:Fallback>
          <p:sp>
            <p:nvSpPr>
              <p:cNvPr id="34" name="矩形 33">
                <a:extLst>
                  <a:ext uri="{FF2B5EF4-FFF2-40B4-BE49-F238E27FC236}">
                    <a16:creationId xmlns:a16="http://schemas.microsoft.com/office/drawing/2014/main" id="{3EFBFE00-2658-734A-B423-9ABD3E1ED2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147" y="5386970"/>
                <a:ext cx="8002512" cy="461665"/>
              </a:xfrm>
              <a:prstGeom prst="rect">
                <a:avLst/>
              </a:prstGeom>
              <a:blipFill>
                <a:blip r:embed="rId5"/>
                <a:stretch>
                  <a:fillRect l="-317" b="-216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201290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722" y="155078"/>
            <a:ext cx="10515600" cy="1325563"/>
          </a:xfrm>
        </p:spPr>
        <p:txBody>
          <a:bodyPr/>
          <a:lstStyle/>
          <a:p>
            <a:r>
              <a:rPr lang="en-US" altLang="en-US" sz="4400" dirty="0"/>
              <a:t>指针理论</a:t>
            </a:r>
            <a:r>
              <a:rPr lang="zh-CN" altLang="en-US" sz="4400" dirty="0"/>
              <a:t>：</a:t>
            </a:r>
            <a:r>
              <a:rPr lang="en-US" altLang="en-US" sz="4400" dirty="0"/>
              <a:t>内存模型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260" y="1085675"/>
            <a:ext cx="5041900" cy="9652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矩形 8"/>
              <p:cNvSpPr/>
              <p:nvPr/>
            </p:nvSpPr>
            <p:spPr>
              <a:xfrm>
                <a:off x="647306" y="1902060"/>
                <a:ext cx="847308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CN" sz="2400" i="1" smtClean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d>
                            <m:dPr>
                              <m:ctrlP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=1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∧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)))</m:t>
                          </m:r>
                        </m:e>
                      </m:d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!=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en-US" altLang="zh-CN" dirty="0"/>
              </a:p>
            </p:txBody>
          </p:sp>
        </mc:Choice>
        <mc:Fallback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306" y="1902060"/>
                <a:ext cx="8473089" cy="461665"/>
              </a:xfrm>
              <a:prstGeom prst="rect">
                <a:avLst/>
              </a:prstGeom>
              <a:blipFill>
                <a:blip r:embed="rId3"/>
                <a:stretch>
                  <a:fillRect l="-149" b="-157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矩形 9"/>
          <p:cNvSpPr/>
          <p:nvPr/>
        </p:nvSpPr>
        <p:spPr>
          <a:xfrm>
            <a:off x="647305" y="2554311"/>
            <a:ext cx="794961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2000" dirty="0"/>
              <a:t>假设我们的内存模型用寄存器存储 纯变量（没有取址操作的变量）：</a:t>
            </a:r>
            <a:endParaRPr kumimoji="1" lang="en-US" altLang="zh-CN" sz="2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矩形 10"/>
              <p:cNvSpPr/>
              <p:nvPr/>
            </p:nvSpPr>
            <p:spPr>
              <a:xfrm>
                <a:off x="647306" y="2996157"/>
                <a:ext cx="665874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CN" sz="240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))=1∧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𝑞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)))=1→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)!=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en-US" altLang="zh-CN" dirty="0"/>
              </a:p>
            </p:txBody>
          </p:sp>
        </mc:Choice>
        <mc:Fallback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306" y="2996157"/>
                <a:ext cx="6658746" cy="461665"/>
              </a:xfrm>
              <a:prstGeom prst="rect">
                <a:avLst/>
              </a:prstGeom>
              <a:blipFill>
                <a:blip r:embed="rId4"/>
                <a:stretch>
                  <a:fillRect l="-190" b="-157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矩形 38"/>
          <p:cNvSpPr/>
          <p:nvPr/>
        </p:nvSpPr>
        <p:spPr>
          <a:xfrm>
            <a:off x="647303" y="3523915"/>
            <a:ext cx="403187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2000" dirty="0"/>
              <a:t>假设我们区分内存中的地址与整数</a:t>
            </a:r>
            <a:endParaRPr kumimoji="1" lang="en-US" altLang="zh-CN" sz="2000" dirty="0"/>
          </a:p>
        </p:txBody>
      </p:sp>
      <p:sp>
        <p:nvSpPr>
          <p:cNvPr id="40" name="矩形 39"/>
          <p:cNvSpPr/>
          <p:nvPr/>
        </p:nvSpPr>
        <p:spPr>
          <a:xfrm>
            <a:off x="10875390" y="3234382"/>
            <a:ext cx="7620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1" name="矩形 40"/>
          <p:cNvSpPr/>
          <p:nvPr/>
        </p:nvSpPr>
        <p:spPr>
          <a:xfrm>
            <a:off x="10875390" y="3615382"/>
            <a:ext cx="7620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0</a:t>
            </a:r>
            <a:endParaRPr kumimoji="1" lang="zh-CN" altLang="en-US" dirty="0"/>
          </a:p>
        </p:txBody>
      </p:sp>
      <p:sp>
        <p:nvSpPr>
          <p:cNvPr id="42" name="矩形 41"/>
          <p:cNvSpPr/>
          <p:nvPr/>
        </p:nvSpPr>
        <p:spPr>
          <a:xfrm>
            <a:off x="10875390" y="3996382"/>
            <a:ext cx="7620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43" name="矩形 42"/>
          <p:cNvSpPr/>
          <p:nvPr/>
        </p:nvSpPr>
        <p:spPr>
          <a:xfrm>
            <a:off x="10875390" y="4377382"/>
            <a:ext cx="7620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4" name="矩形 43"/>
          <p:cNvSpPr/>
          <p:nvPr/>
        </p:nvSpPr>
        <p:spPr>
          <a:xfrm>
            <a:off x="10875390" y="4758382"/>
            <a:ext cx="762000" cy="381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0x04</a:t>
            </a:r>
            <a:endParaRPr kumimoji="1" lang="zh-CN" altLang="en-US" dirty="0"/>
          </a:p>
        </p:txBody>
      </p:sp>
      <p:sp>
        <p:nvSpPr>
          <p:cNvPr id="45" name="矩形 44"/>
          <p:cNvSpPr/>
          <p:nvPr/>
        </p:nvSpPr>
        <p:spPr>
          <a:xfrm>
            <a:off x="10875390" y="5139382"/>
            <a:ext cx="7620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6" name="文本框 45"/>
          <p:cNvSpPr txBox="1"/>
          <p:nvPr/>
        </p:nvSpPr>
        <p:spPr>
          <a:xfrm>
            <a:off x="8140074" y="3234382"/>
            <a:ext cx="1142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S:</a:t>
            </a:r>
            <a:r>
              <a:rPr kumimoji="1" lang="zh-CN" altLang="en-US" dirty="0"/>
              <a:t>符号表</a:t>
            </a:r>
          </a:p>
        </p:txBody>
      </p:sp>
      <p:sp>
        <p:nvSpPr>
          <p:cNvPr id="47" name="剪去对角的矩形 46"/>
          <p:cNvSpPr/>
          <p:nvPr/>
        </p:nvSpPr>
        <p:spPr>
          <a:xfrm>
            <a:off x="9351390" y="1710382"/>
            <a:ext cx="457200" cy="381000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48" name="矩形 47"/>
          <p:cNvSpPr/>
          <p:nvPr/>
        </p:nvSpPr>
        <p:spPr>
          <a:xfrm>
            <a:off x="10875390" y="2853382"/>
            <a:ext cx="7620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9" name="矩形 48"/>
          <p:cNvSpPr/>
          <p:nvPr/>
        </p:nvSpPr>
        <p:spPr>
          <a:xfrm>
            <a:off x="10875390" y="2472382"/>
            <a:ext cx="7620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0" name="矩形 49"/>
          <p:cNvSpPr/>
          <p:nvPr/>
        </p:nvSpPr>
        <p:spPr>
          <a:xfrm>
            <a:off x="10871586" y="1711560"/>
            <a:ext cx="7620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1" name="矩形 50"/>
          <p:cNvSpPr/>
          <p:nvPr/>
        </p:nvSpPr>
        <p:spPr>
          <a:xfrm>
            <a:off x="10875390" y="2091382"/>
            <a:ext cx="7620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2" name="剪去对角的矩形 51"/>
          <p:cNvSpPr/>
          <p:nvPr/>
        </p:nvSpPr>
        <p:spPr>
          <a:xfrm>
            <a:off x="9351390" y="2167582"/>
            <a:ext cx="457200" cy="381000"/>
          </a:xfrm>
          <a:prstGeom prst="snip2Diag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p</a:t>
            </a:r>
            <a:endParaRPr kumimoji="1" lang="zh-CN" altLang="en-US" dirty="0"/>
          </a:p>
        </p:txBody>
      </p:sp>
      <p:sp>
        <p:nvSpPr>
          <p:cNvPr id="53" name="剪去对角的矩形 52"/>
          <p:cNvSpPr/>
          <p:nvPr/>
        </p:nvSpPr>
        <p:spPr>
          <a:xfrm>
            <a:off x="9351390" y="2624782"/>
            <a:ext cx="457200" cy="381000"/>
          </a:xfrm>
          <a:prstGeom prst="snip2Diag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q</a:t>
            </a:r>
            <a:endParaRPr kumimoji="1" lang="zh-CN" altLang="en-US" dirty="0"/>
          </a:p>
        </p:txBody>
      </p:sp>
      <p:cxnSp>
        <p:nvCxnSpPr>
          <p:cNvPr id="54" name="直线箭头连接符 53"/>
          <p:cNvCxnSpPr>
            <a:stCxn id="53" idx="0"/>
            <a:endCxn id="44" idx="1"/>
          </p:cNvCxnSpPr>
          <p:nvPr/>
        </p:nvCxnSpPr>
        <p:spPr>
          <a:xfrm>
            <a:off x="9808590" y="2815282"/>
            <a:ext cx="1066800" cy="2133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文本框 54"/>
          <p:cNvSpPr txBox="1"/>
          <p:nvPr/>
        </p:nvSpPr>
        <p:spPr>
          <a:xfrm>
            <a:off x="8087890" y="1327263"/>
            <a:ext cx="1213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R:</a:t>
            </a:r>
            <a:r>
              <a:rPr kumimoji="1" lang="zh-CN" altLang="en-US" dirty="0"/>
              <a:t> 寄存器</a:t>
            </a:r>
          </a:p>
        </p:txBody>
      </p:sp>
      <p:sp>
        <p:nvSpPr>
          <p:cNvPr id="56" name="文本框 55"/>
          <p:cNvSpPr txBox="1"/>
          <p:nvPr/>
        </p:nvSpPr>
        <p:spPr>
          <a:xfrm>
            <a:off x="10086048" y="1340338"/>
            <a:ext cx="1142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H:</a:t>
            </a:r>
            <a:r>
              <a:rPr kumimoji="1" lang="zh-CN" altLang="en-US" dirty="0"/>
              <a:t>内存</a:t>
            </a:r>
          </a:p>
        </p:txBody>
      </p:sp>
      <p:cxnSp>
        <p:nvCxnSpPr>
          <p:cNvPr id="57" name="直线箭头连接符 56"/>
          <p:cNvCxnSpPr>
            <a:stCxn id="52" idx="0"/>
            <a:endCxn id="42" idx="1"/>
          </p:cNvCxnSpPr>
          <p:nvPr/>
        </p:nvCxnSpPr>
        <p:spPr>
          <a:xfrm>
            <a:off x="9808590" y="2358082"/>
            <a:ext cx="1066800" cy="1828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曲线连接符 57"/>
          <p:cNvCxnSpPr>
            <a:stCxn id="44" idx="3"/>
            <a:endCxn id="42" idx="3"/>
          </p:cNvCxnSpPr>
          <p:nvPr/>
        </p:nvCxnSpPr>
        <p:spPr>
          <a:xfrm flipV="1">
            <a:off x="11637390" y="4186882"/>
            <a:ext cx="12700" cy="762000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 2"/>
          <p:cNvSpPr/>
          <p:nvPr/>
        </p:nvSpPr>
        <p:spPr>
          <a:xfrm>
            <a:off x="10136898" y="5193615"/>
            <a:ext cx="6848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/>
              <a:t>0x01</a:t>
            </a:r>
            <a:endParaRPr lang="zh-CN" altLang="en-US" dirty="0"/>
          </a:p>
        </p:txBody>
      </p:sp>
      <p:sp>
        <p:nvSpPr>
          <p:cNvPr id="59" name="矩形 58"/>
          <p:cNvSpPr/>
          <p:nvPr/>
        </p:nvSpPr>
        <p:spPr>
          <a:xfrm>
            <a:off x="10136898" y="4824283"/>
            <a:ext cx="6848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/>
              <a:t>0x02</a:t>
            </a:r>
            <a:endParaRPr lang="zh-CN" altLang="en-US" dirty="0"/>
          </a:p>
        </p:txBody>
      </p:sp>
      <p:sp>
        <p:nvSpPr>
          <p:cNvPr id="60" name="矩形 59"/>
          <p:cNvSpPr/>
          <p:nvPr/>
        </p:nvSpPr>
        <p:spPr>
          <a:xfrm>
            <a:off x="10136897" y="4449117"/>
            <a:ext cx="6848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/>
              <a:t>0x03</a:t>
            </a:r>
            <a:endParaRPr lang="zh-CN" altLang="en-US" dirty="0"/>
          </a:p>
        </p:txBody>
      </p:sp>
      <p:sp>
        <p:nvSpPr>
          <p:cNvPr id="61" name="矩形 60"/>
          <p:cNvSpPr/>
          <p:nvPr/>
        </p:nvSpPr>
        <p:spPr>
          <a:xfrm>
            <a:off x="10136897" y="4093001"/>
            <a:ext cx="6848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/>
              <a:t>0x04</a:t>
            </a:r>
            <a:endParaRPr lang="zh-CN" altLang="en-US" dirty="0"/>
          </a:p>
        </p:txBody>
      </p:sp>
      <p:sp>
        <p:nvSpPr>
          <p:cNvPr id="62" name="矩形 61"/>
          <p:cNvSpPr/>
          <p:nvPr/>
        </p:nvSpPr>
        <p:spPr>
          <a:xfrm>
            <a:off x="647303" y="4000625"/>
            <a:ext cx="2755883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000" dirty="0"/>
              <a:t>H</a:t>
            </a:r>
            <a:r>
              <a:rPr kumimoji="1" lang="zh-CN" altLang="en-US" sz="2000" dirty="0"/>
              <a:t>：</a:t>
            </a:r>
            <a:r>
              <a:rPr kumimoji="1" lang="en-US" altLang="zh-CN" sz="2000" dirty="0"/>
              <a:t>int-&gt;int</a:t>
            </a:r>
            <a:r>
              <a:rPr kumimoji="1" lang="zh-CN" altLang="en-US" sz="2000" dirty="0"/>
              <a:t> 就不管用了</a:t>
            </a:r>
            <a:endParaRPr kumimoji="1" lang="en-US" altLang="zh-CN" sz="2000" dirty="0"/>
          </a:p>
          <a:p>
            <a:endParaRPr kumimoji="1" lang="en-US" altLang="zh-CN" sz="2000" dirty="0"/>
          </a:p>
          <a:p>
            <a:r>
              <a:rPr kumimoji="1" lang="en-US" altLang="zh-CN" sz="2000" dirty="0"/>
              <a:t>H1</a:t>
            </a:r>
            <a:r>
              <a:rPr kumimoji="1" lang="zh-CN" altLang="en-US" sz="2000" dirty="0"/>
              <a:t>：</a:t>
            </a:r>
            <a:r>
              <a:rPr kumimoji="1" lang="en-US" altLang="zh-CN" sz="2000" dirty="0" err="1"/>
              <a:t>addr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-&gt;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int</a:t>
            </a:r>
          </a:p>
          <a:p>
            <a:r>
              <a:rPr kumimoji="1" lang="en-US" altLang="zh-CN" sz="2000" dirty="0"/>
              <a:t>H2:</a:t>
            </a:r>
            <a:r>
              <a:rPr kumimoji="1" lang="zh-CN" altLang="en-US" sz="2000" dirty="0"/>
              <a:t>  </a:t>
            </a:r>
            <a:r>
              <a:rPr kumimoji="1" lang="en-US" altLang="zh-CN" sz="2000" dirty="0" err="1"/>
              <a:t>addr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-&gt;</a:t>
            </a:r>
            <a:r>
              <a:rPr kumimoji="1" lang="zh-CN" altLang="en-US" sz="2000" dirty="0"/>
              <a:t>  </a:t>
            </a:r>
            <a:r>
              <a:rPr kumimoji="1" lang="en-US" altLang="zh-CN" sz="2000" dirty="0" err="1"/>
              <a:t>addr</a:t>
            </a:r>
            <a:endParaRPr kumimoji="1" lang="en-US" altLang="zh-CN" sz="2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F5C2F8C8-E3A4-E34D-83CB-072BA5146D95}"/>
                  </a:ext>
                </a:extLst>
              </p:cNvPr>
              <p:cNvSpPr/>
              <p:nvPr/>
            </p:nvSpPr>
            <p:spPr>
              <a:xfrm>
                <a:off x="647303" y="6278971"/>
                <a:ext cx="959923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CN" sz="240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1</m:t>
                      </m:r>
                      <m:d>
                        <m:d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2(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d>
                            <m:dPr>
                              <m:ctrlP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=1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∧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d>
                        <m:d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2(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)))</m:t>
                          </m:r>
                        </m:e>
                      </m:d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2(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!=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2(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en-US" altLang="zh-CN" dirty="0"/>
              </a:p>
            </p:txBody>
          </p:sp>
        </mc:Choice>
        <mc:Fallback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F5C2F8C8-E3A4-E34D-83CB-072BA5146D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303" y="6278971"/>
                <a:ext cx="9599231" cy="461665"/>
              </a:xfrm>
              <a:prstGeom prst="rect">
                <a:avLst/>
              </a:prstGeom>
              <a:blipFill>
                <a:blip r:embed="rId5"/>
                <a:stretch>
                  <a:fillRect l="-132" b="-1891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4" name="矩形 33">
                <a:extLst>
                  <a:ext uri="{FF2B5EF4-FFF2-40B4-BE49-F238E27FC236}">
                    <a16:creationId xmlns:a16="http://schemas.microsoft.com/office/drawing/2014/main" id="{3EFBFE00-2658-734A-B423-9ABD3E1ED21C}"/>
                  </a:ext>
                </a:extLst>
              </p:cNvPr>
              <p:cNvSpPr/>
              <p:nvPr/>
            </p:nvSpPr>
            <p:spPr>
              <a:xfrm>
                <a:off x="650147" y="5386970"/>
                <a:ext cx="800251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1(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))) = 1 /\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1(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2(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))) = 1 -&gt;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) !=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en-US" altLang="zh-CN" dirty="0"/>
              </a:p>
            </p:txBody>
          </p:sp>
        </mc:Choice>
        <mc:Fallback>
          <p:sp>
            <p:nvSpPr>
              <p:cNvPr id="34" name="矩形 33">
                <a:extLst>
                  <a:ext uri="{FF2B5EF4-FFF2-40B4-BE49-F238E27FC236}">
                    <a16:creationId xmlns:a16="http://schemas.microsoft.com/office/drawing/2014/main" id="{3EFBFE00-2658-734A-B423-9ABD3E1ED2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147" y="5386970"/>
                <a:ext cx="8002512" cy="461665"/>
              </a:xfrm>
              <a:prstGeom prst="rect">
                <a:avLst/>
              </a:prstGeom>
              <a:blipFill>
                <a:blip r:embed="rId6"/>
                <a:stretch>
                  <a:fillRect l="-317" b="-216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1390051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722" y="155078"/>
            <a:ext cx="10515600" cy="1325563"/>
          </a:xfrm>
        </p:spPr>
        <p:txBody>
          <a:bodyPr/>
          <a:lstStyle/>
          <a:p>
            <a:r>
              <a:rPr lang="en-US" altLang="en-US" sz="4400" dirty="0"/>
              <a:t>指针理论</a:t>
            </a:r>
            <a:r>
              <a:rPr lang="zh-CN" altLang="en-US" sz="4400" dirty="0"/>
              <a:t>：</a:t>
            </a:r>
            <a:r>
              <a:rPr lang="en-US" altLang="en-US" sz="4400" dirty="0"/>
              <a:t>转换到EUF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282" y="1179151"/>
            <a:ext cx="2773017" cy="181492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43511"/>
            <a:ext cx="2950066" cy="168189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708" y="4468504"/>
            <a:ext cx="1720650" cy="168189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708" y="6026356"/>
            <a:ext cx="1720650" cy="67656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DA64D65-310A-7F4F-9352-3F82821CDC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13585" y="1179151"/>
            <a:ext cx="9097693" cy="5321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95417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722" y="155078"/>
            <a:ext cx="10515600" cy="1325563"/>
          </a:xfrm>
        </p:spPr>
        <p:txBody>
          <a:bodyPr/>
          <a:lstStyle/>
          <a:p>
            <a:r>
              <a:rPr lang="en-US" altLang="en-US" sz="4400" dirty="0"/>
              <a:t>指针理论</a:t>
            </a:r>
            <a:r>
              <a:rPr lang="zh-CN" altLang="en-US" sz="4400" dirty="0"/>
              <a:t>：</a:t>
            </a:r>
            <a:r>
              <a:rPr lang="en-US" altLang="en-US" sz="4400" dirty="0"/>
              <a:t>转换到EUF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6BC08582-7CC4-8342-AC30-752D9E2FF009}"/>
                  </a:ext>
                </a:extLst>
              </p:cNvPr>
              <p:cNvSpPr/>
              <p:nvPr/>
            </p:nvSpPr>
            <p:spPr>
              <a:xfrm>
                <a:off x="627427" y="2329443"/>
                <a:ext cx="11043664" cy="7454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CN" sz="2400" i="1" smtClean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d>
                            <m:dPr>
                              <m:ctrlP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∧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  <m:d>
                            <m:dPr>
                              <m:ctrl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  <m:d>
                                <m:dPr>
                                  <m:ctrlP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</m:d>
                            </m:e>
                          </m:d>
                        </m:e>
                      </m:d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  <m:d>
                            <m:dPr>
                              <m:ctrl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𝐻</m:t>
                              </m:r>
                              <m:d>
                                <m:dPr>
                                  <m:ctrlP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  <m:d>
                                    <m:dPr>
                                      <m:ctrlPr>
                                        <a:rPr kumimoji="1" lang="en-US" altLang="zh-CN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1"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</m:d>
                                </m:e>
                              </m:d>
                            </m:e>
                          </m:d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en-US" altLang="zh-CN" dirty="0"/>
              </a:p>
            </p:txBody>
          </p:sp>
        </mc:Choice>
        <mc:Fallback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6BC08582-7CC4-8342-AC30-752D9E2FF0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427" y="2329443"/>
                <a:ext cx="11043664" cy="745460"/>
              </a:xfrm>
              <a:prstGeom prst="rect">
                <a:avLst/>
              </a:prstGeom>
              <a:blipFill>
                <a:blip r:embed="rId2"/>
                <a:stretch>
                  <a:fillRect l="-1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>
            <a:extLst>
              <a:ext uri="{FF2B5EF4-FFF2-40B4-BE49-F238E27FC236}">
                <a16:creationId xmlns:a16="http://schemas.microsoft.com/office/drawing/2014/main" id="{D3C21EA9-7A8B-9D41-B670-D3628517AE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722" y="1480641"/>
            <a:ext cx="4140200" cy="4953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C5875996-12E0-4042-BFA7-81EE860C803F}"/>
                  </a:ext>
                </a:extLst>
              </p:cNvPr>
              <p:cNvSpPr/>
              <p:nvPr/>
            </p:nvSpPr>
            <p:spPr>
              <a:xfrm>
                <a:off x="627426" y="3327993"/>
                <a:ext cx="9027792" cy="6450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CN" sz="2400" i="1" smtClean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  <m:d>
                            <m:dPr>
                              <m:ctrlP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</m:e>
                      </m:d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∧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  <m:d>
                            <m:dPr>
                              <m:ctrl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e>
                          </m:d>
                        </m:e>
                      </m:d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  <m:d>
                            <m:dPr>
                              <m:ctrl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  <m:d>
                                <m:dPr>
                                  <m:ctrlPr>
                                    <a:rPr kumimoji="1"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sz="24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d>
                            </m:e>
                          </m:d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kumimoji="1" lang="en-US" altLang="zh-CN" sz="2400" i="1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en-US" altLang="zh-CN" dirty="0"/>
              </a:p>
            </p:txBody>
          </p:sp>
        </mc:Choice>
        <mc:Fallback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C5875996-12E0-4042-BFA7-81EE860C80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426" y="3327993"/>
                <a:ext cx="9027792" cy="645048"/>
              </a:xfrm>
              <a:prstGeom prst="rect">
                <a:avLst/>
              </a:prstGeom>
              <a:blipFill>
                <a:blip r:embed="rId4"/>
                <a:stretch>
                  <a:fillRect l="-14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DBBA083C-965C-8043-A6EC-9BB7F89E2E6B}"/>
                  </a:ext>
                </a:extLst>
              </p:cNvPr>
              <p:cNvSpPr/>
              <p:nvPr/>
            </p:nvSpPr>
            <p:spPr>
              <a:xfrm>
                <a:off x="627426" y="4426955"/>
                <a:ext cx="9659183" cy="6450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CN" sz="240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m:rPr>
                          <m:sty m:val="p"/>
                        </m:rPr>
                        <a:rPr kumimoji="1" lang="en-US" altLang="zh-CN" sz="2400" i="1">
                          <a:latin typeface="Cambria Math" panose="02040503050406030204" pitchFamily="18" charset="0"/>
                        </a:rPr>
                        <m:t>i</m:t>
                      </m:r>
                      <m:d>
                        <m:d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  <m:d>
                            <m:dPr>
                              <m:ctrlP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</m:e>
                      </m:d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∧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m:rPr>
                          <m:sty m:val="p"/>
                        </m:rP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i</m:t>
                      </m:r>
                      <m:d>
                        <m:d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  <m:d>
                            <m:dPr>
                              <m:ctrl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e>
                          </m:d>
                        </m:e>
                      </m:d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m:rPr>
                          <m:sty m:val="p"/>
                        </m:rP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i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m:rPr>
                          <m:sty m:val="p"/>
                        </m:rP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a</m:t>
                      </m:r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  <m:r>
                            <m:rPr>
                              <m:sty m:val="p"/>
                            </m:rPr>
                            <a:rPr kumimoji="1"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</m:t>
                          </m:r>
                          <m:d>
                            <m:dPr>
                              <m:ctrl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  <m:d>
                                <m:dPr>
                                  <m:ctrlPr>
                                    <a:rPr kumimoji="1"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sz="24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d>
                            </m:e>
                          </m:d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𝐻𝑖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en-US" altLang="zh-CN" dirty="0"/>
              </a:p>
            </p:txBody>
          </p:sp>
        </mc:Choice>
        <mc:Fallback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DBBA083C-965C-8043-A6EC-9BB7F89E2E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426" y="4426955"/>
                <a:ext cx="9659183" cy="645048"/>
              </a:xfrm>
              <a:prstGeom prst="rect">
                <a:avLst/>
              </a:prstGeom>
              <a:blipFill>
                <a:blip r:embed="rId5"/>
                <a:stretch>
                  <a:fillRect l="-13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6289115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722" y="155078"/>
            <a:ext cx="10515600" cy="1325563"/>
          </a:xfrm>
        </p:spPr>
        <p:txBody>
          <a:bodyPr/>
          <a:lstStyle/>
          <a:p>
            <a:r>
              <a:rPr lang="en-US" altLang="en-US" sz="4400" dirty="0"/>
              <a:t>习题回顾课程内容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723" y="817859"/>
            <a:ext cx="10515599" cy="5260928"/>
          </a:xfrm>
        </p:spPr>
        <p:txBody>
          <a:bodyPr>
            <a:normAutofit/>
          </a:bodyPr>
          <a:lstStyle/>
          <a:p>
            <a:pPr marL="0" indent="0">
              <a:lnSpc>
                <a:spcPct val="160000"/>
              </a:lnSpc>
              <a:buNone/>
            </a:pPr>
            <a:endParaRPr lang="en-US" altLang="en-US" dirty="0"/>
          </a:p>
          <a:p>
            <a:pPr marL="457200" indent="-457200">
              <a:lnSpc>
                <a:spcPct val="160000"/>
              </a:lnSpc>
              <a:buAutoNum type="arabicPeriod"/>
            </a:pPr>
            <a:r>
              <a:rPr lang="en-US" altLang="en-US" sz="2800" dirty="0">
                <a:solidFill>
                  <a:schemeClr val="tx1"/>
                </a:solidFill>
              </a:rPr>
              <a:t>课程回顾</a:t>
            </a:r>
            <a:endParaRPr lang="en-US" altLang="en-US" sz="2800" dirty="0"/>
          </a:p>
          <a:p>
            <a:pPr marL="457200" indent="-457200">
              <a:lnSpc>
                <a:spcPct val="160000"/>
              </a:lnSpc>
              <a:buAutoNum type="arabicPeriod"/>
            </a:pPr>
            <a:r>
              <a:rPr lang="en-US" altLang="en-US" sz="2800" dirty="0"/>
              <a:t>线性算数理论</a:t>
            </a:r>
            <a:r>
              <a:rPr lang="en-US" altLang="zh-CN" sz="2800" dirty="0"/>
              <a:t>(LA</a:t>
            </a:r>
            <a:r>
              <a:rPr lang="zh-CN" altLang="en-US" sz="2800" dirty="0"/>
              <a:t> </a:t>
            </a:r>
            <a:r>
              <a:rPr lang="en-US" altLang="zh-CN" sz="2800" dirty="0"/>
              <a:t>Theory)</a:t>
            </a:r>
            <a:r>
              <a:rPr lang="zh-CN" altLang="en-US" sz="2800" dirty="0"/>
              <a:t> </a:t>
            </a:r>
            <a:r>
              <a:rPr lang="en-US" altLang="en-US" sz="2800" dirty="0"/>
              <a:t>回顾</a:t>
            </a:r>
          </a:p>
          <a:p>
            <a:pPr marL="457200" indent="-457200">
              <a:lnSpc>
                <a:spcPct val="160000"/>
              </a:lnSpc>
              <a:buAutoNum type="arabicPeriod"/>
            </a:pPr>
            <a:r>
              <a:rPr lang="en-US" altLang="en-US" sz="2800" dirty="0" err="1"/>
              <a:t>数据结构理论回顾</a:t>
            </a:r>
            <a:endParaRPr lang="en-US" altLang="en-US" sz="2800" dirty="0"/>
          </a:p>
          <a:p>
            <a:pPr marL="457200" indent="-457200">
              <a:lnSpc>
                <a:spcPct val="160000"/>
              </a:lnSpc>
              <a:buAutoNum type="arabicPeriod"/>
            </a:pPr>
            <a:r>
              <a:rPr lang="en-US" altLang="en-US" sz="2800" dirty="0">
                <a:solidFill>
                  <a:srgbClr val="C00000"/>
                </a:solidFill>
              </a:rPr>
              <a:t>疑问解答</a:t>
            </a:r>
            <a:endParaRPr lang="en-US" altLang="en-US" dirty="0">
              <a:solidFill>
                <a:srgbClr val="C00000"/>
              </a:solidFill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2067" y="1255170"/>
            <a:ext cx="9605933" cy="2254793"/>
          </a:xfrm>
        </p:spPr>
        <p:txBody>
          <a:bodyPr>
            <a:normAutofit/>
          </a:bodyPr>
          <a:lstStyle/>
          <a:p>
            <a:r>
              <a:rPr lang="zh-CN" altLang="en-US" sz="4800" b="1" dirty="0">
                <a:latin typeface="SimHei" panose="02010609060101010101" pitchFamily="49" charset="-122"/>
                <a:ea typeface="SimHei" panose="02010609060101010101" pitchFamily="49" charset="-122"/>
              </a:rPr>
              <a:t>谢谢，周末愉快</a:t>
            </a:r>
            <a:r>
              <a:rPr lang="zh-CN" altLang="en-US" sz="4800" dirty="0"/>
              <a:t>！</a:t>
            </a:r>
            <a:endParaRPr lang="en-US" altLang="en-US" sz="48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722" y="155078"/>
            <a:ext cx="10515600" cy="1325563"/>
          </a:xfrm>
        </p:spPr>
        <p:txBody>
          <a:bodyPr/>
          <a:lstStyle/>
          <a:p>
            <a:r>
              <a:rPr lang="en-US" altLang="en-US" sz="4400" dirty="0"/>
              <a:t>线性算数理论</a:t>
            </a:r>
            <a:r>
              <a:rPr lang="zh-CN" altLang="en-US" sz="4400" dirty="0"/>
              <a:t>：</a:t>
            </a:r>
            <a:r>
              <a:rPr lang="en-US" altLang="en-US" sz="4400" dirty="0" err="1"/>
              <a:t>概念</a:t>
            </a:r>
            <a:endParaRPr lang="en-US" altLang="en-US" sz="4400" dirty="0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722" y="2563957"/>
            <a:ext cx="5880100" cy="2781300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480925" y="1760702"/>
            <a:ext cx="11256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b="1" dirty="0"/>
              <a:t>-</a:t>
            </a:r>
            <a:r>
              <a:rPr kumimoji="1" lang="zh-CN" altLang="en-US" sz="2800" b="1" dirty="0"/>
              <a:t> 语法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6982487" y="2176627"/>
            <a:ext cx="2813445" cy="2676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" indent="0" fontAlgn="auto">
              <a:lnSpc>
                <a:spcPct val="150000"/>
              </a:lnSpc>
              <a:buFontTx/>
              <a:buNone/>
            </a:pPr>
            <a:r>
              <a:rPr kumimoji="1" lang="en-US" altLang="zh-CN" sz="2800" b="1" dirty="0"/>
              <a:t>A</a:t>
            </a:r>
            <a:r>
              <a:rPr kumimoji="1" lang="zh-CN" altLang="en-US" sz="2800" b="1" dirty="0"/>
              <a:t>：原子要素</a:t>
            </a:r>
          </a:p>
          <a:p>
            <a:pPr marL="5715" indent="0" fontAlgn="auto">
              <a:lnSpc>
                <a:spcPct val="150000"/>
              </a:lnSpc>
              <a:buFontTx/>
              <a:buNone/>
            </a:pPr>
            <a:r>
              <a:rPr kumimoji="1" lang="en-US" altLang="zh-CN" sz="2800" b="1" dirty="0"/>
              <a:t>E:   </a:t>
            </a:r>
            <a:r>
              <a:rPr kumimoji="1" lang="zh-CN" altLang="en-US" sz="2800" b="1" dirty="0"/>
              <a:t>表达式</a:t>
            </a:r>
          </a:p>
          <a:p>
            <a:pPr marL="5715" indent="0" fontAlgn="auto">
              <a:lnSpc>
                <a:spcPct val="150000"/>
              </a:lnSpc>
              <a:buFontTx/>
              <a:buNone/>
            </a:pPr>
            <a:r>
              <a:rPr kumimoji="1" lang="en-US" altLang="zh-CN" sz="2800" b="1" dirty="0"/>
              <a:t>R:   </a:t>
            </a:r>
            <a:r>
              <a:rPr kumimoji="1" lang="zh-CN" altLang="en-US" sz="2800" b="1" dirty="0"/>
              <a:t>关系式</a:t>
            </a:r>
          </a:p>
          <a:p>
            <a:pPr marL="5715" indent="0" fontAlgn="auto">
              <a:lnSpc>
                <a:spcPct val="150000"/>
              </a:lnSpc>
              <a:buFontTx/>
              <a:buNone/>
            </a:pPr>
            <a:r>
              <a:rPr kumimoji="1" lang="en-US" altLang="zh-CN" sz="2800" b="1" dirty="0"/>
              <a:t>P</a:t>
            </a:r>
            <a:r>
              <a:rPr kumimoji="1" lang="zh-CN" altLang="en-US" sz="2800" b="1" dirty="0"/>
              <a:t>：命题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722" y="155078"/>
            <a:ext cx="10515600" cy="1325563"/>
          </a:xfrm>
        </p:spPr>
        <p:txBody>
          <a:bodyPr/>
          <a:lstStyle/>
          <a:p>
            <a:r>
              <a:rPr lang="en-US" altLang="en-US" sz="4400" dirty="0"/>
              <a:t>线性算数理论</a:t>
            </a:r>
            <a:r>
              <a:rPr lang="zh-CN" altLang="en-US" sz="4400" dirty="0"/>
              <a:t>：</a:t>
            </a:r>
            <a:r>
              <a:rPr lang="en-US" altLang="en-US" sz="4400" dirty="0" err="1"/>
              <a:t>概念</a:t>
            </a:r>
            <a:endParaRPr lang="en-US" altLang="en-US" sz="4400" dirty="0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722" y="2563957"/>
            <a:ext cx="5880100" cy="2781300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480925" y="1760702"/>
            <a:ext cx="11256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b="1" dirty="0"/>
              <a:t>-</a:t>
            </a:r>
            <a:r>
              <a:rPr kumimoji="1" lang="zh-CN" altLang="en-US" sz="2800" b="1" dirty="0"/>
              <a:t> 语法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6360823" y="1642592"/>
            <a:ext cx="3846195" cy="7372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1485" fontAlgn="auto">
              <a:lnSpc>
                <a:spcPct val="150000"/>
              </a:lnSpc>
              <a:buFontTx/>
              <a:buChar char="-"/>
              <a:extLst>
                <a:ext uri="{35155182-B16C-46BC-9424-99874614C6A1}">
                  <wpsdc:indentchars xmlns:wpsdc="http://www.wps.cn/officeDocument/2017/drawingmlCustomData" xmlns="" val="-127" checksum="800028949"/>
                </a:ext>
              </a:extLst>
            </a:pPr>
            <a:r>
              <a:rPr kumimoji="1" lang="zh-CN" altLang="en-US" sz="2800" b="1" dirty="0"/>
              <a:t>是否支持减法表达式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6932295" y="2541905"/>
            <a:ext cx="38398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kumimoji="1" lang="en-US" altLang="zh-CN" sz="2400" b="1" dirty="0">
                <a:latin typeface="+mn-ea"/>
                <a:cs typeface="+mn-ea"/>
                <a:sym typeface="+mn-ea"/>
              </a:rPr>
              <a:t>- </a:t>
            </a:r>
            <a:r>
              <a:rPr kumimoji="1" lang="zh-CN" altLang="en-US" sz="2400" b="1" dirty="0">
                <a:latin typeface="+mn-ea"/>
                <a:cs typeface="+mn-ea"/>
                <a:sym typeface="+mn-ea"/>
              </a:rPr>
              <a:t>支持，因为</a:t>
            </a:r>
            <a:r>
              <a:rPr kumimoji="1" lang="en-US" altLang="zh-CN" sz="2400" b="1" dirty="0">
                <a:latin typeface="+mn-ea"/>
                <a:cs typeface="+mn-ea"/>
                <a:sym typeface="+mn-ea"/>
              </a:rPr>
              <a:t>c</a:t>
            </a:r>
            <a:r>
              <a:rPr kumimoji="1" lang="zh-CN" altLang="en-US" sz="2400" b="1" dirty="0">
                <a:latin typeface="+mn-ea"/>
                <a:cs typeface="+mn-ea"/>
                <a:sym typeface="+mn-ea"/>
              </a:rPr>
              <a:t>可以为负数</a:t>
            </a:r>
            <a:endParaRPr lang="en-US" altLang="zh-CN" sz="2400" dirty="0">
              <a:latin typeface="+mn-ea"/>
              <a:cs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361024" y="3516950"/>
            <a:ext cx="11256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b="1" dirty="0"/>
              <a:t>-</a:t>
            </a:r>
            <a:r>
              <a:rPr kumimoji="1" lang="zh-CN" altLang="en-US" sz="2800" b="1" dirty="0"/>
              <a:t> 例子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8045" y="4063365"/>
            <a:ext cx="2616200" cy="1727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722" y="155078"/>
            <a:ext cx="10515600" cy="1325563"/>
          </a:xfrm>
        </p:spPr>
        <p:txBody>
          <a:bodyPr/>
          <a:lstStyle/>
          <a:p>
            <a:r>
              <a:rPr lang="en-US" altLang="en-US" sz="4400" dirty="0"/>
              <a:t>线性算数理论</a:t>
            </a:r>
            <a:r>
              <a:rPr lang="zh-CN" altLang="en-US" sz="4400" dirty="0"/>
              <a:t>：</a:t>
            </a:r>
            <a:r>
              <a:rPr lang="en-US" altLang="en-US" sz="4400" dirty="0" err="1"/>
              <a:t>概念</a:t>
            </a:r>
            <a:endParaRPr lang="en-US" altLang="en-US" sz="4400" dirty="0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722" y="1830532"/>
            <a:ext cx="5880100" cy="2781300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581890" y="1307312"/>
            <a:ext cx="11256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b="1" dirty="0"/>
              <a:t>-</a:t>
            </a:r>
            <a:r>
              <a:rPr kumimoji="1" lang="zh-CN" altLang="en-US" sz="2800" b="1" dirty="0"/>
              <a:t> 语法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5668038" y="1480667"/>
            <a:ext cx="6343015" cy="1383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Tx/>
              <a:buChar char="-"/>
            </a:pPr>
            <a:r>
              <a:rPr kumimoji="1" lang="zh-CN" altLang="en-US" sz="2800" b="1" dirty="0"/>
              <a:t>变量论域</a:t>
            </a:r>
            <a:endParaRPr kumimoji="1" lang="en-US" altLang="zh-CN" sz="2800" b="1" dirty="0"/>
          </a:p>
          <a:p>
            <a:pPr marL="914400" lvl="1" indent="-457200">
              <a:buFontTx/>
              <a:buChar char="-"/>
            </a:pPr>
            <a:r>
              <a:rPr kumimoji="1" lang="zh-CN" altLang="en-US" sz="2800" b="1" dirty="0"/>
              <a:t>整数域  </a:t>
            </a:r>
            <a:r>
              <a:rPr kumimoji="1" lang="en-US" altLang="zh-CN" sz="2800" dirty="0"/>
              <a:t>LIA</a:t>
            </a:r>
            <a:r>
              <a:rPr kumimoji="1" lang="zh-CN" altLang="en-US" sz="2800" b="1" dirty="0"/>
              <a:t>  ，复杂度</a:t>
            </a:r>
            <a:r>
              <a:rPr kumimoji="1" lang="en-US" altLang="zh-CN" sz="2800" b="1" dirty="0"/>
              <a:t>:</a:t>
            </a:r>
            <a:r>
              <a:rPr kumimoji="1" lang="zh-CN" altLang="en-US" sz="2800" b="1" dirty="0"/>
              <a:t> </a:t>
            </a:r>
            <a:r>
              <a:rPr kumimoji="1" lang="en-US" altLang="zh-CN" sz="2800" dirty="0"/>
              <a:t>NPC</a:t>
            </a:r>
          </a:p>
          <a:p>
            <a:pPr marL="914400" lvl="1" indent="-457200">
              <a:buFontTx/>
              <a:buChar char="-"/>
            </a:pPr>
            <a:r>
              <a:rPr kumimoji="1" lang="zh-CN" altLang="en-US" sz="2800" b="1" dirty="0"/>
              <a:t>实数域  </a:t>
            </a:r>
            <a:r>
              <a:rPr kumimoji="1" lang="en-US" altLang="zh-CN" sz="2800" dirty="0"/>
              <a:t>LRA</a:t>
            </a:r>
            <a:r>
              <a:rPr kumimoji="1" lang="zh-CN" altLang="en-US" sz="2800" b="1" dirty="0"/>
              <a:t>， 复杂度</a:t>
            </a:r>
            <a:r>
              <a:rPr kumimoji="1" lang="en-US" altLang="zh-CN" sz="2800" b="1" dirty="0"/>
              <a:t>:</a:t>
            </a:r>
            <a:r>
              <a:rPr kumimoji="1" lang="zh-CN" altLang="en-US" sz="2800" b="1" dirty="0"/>
              <a:t> </a:t>
            </a:r>
            <a:r>
              <a:rPr kumimoji="1" lang="en-US" altLang="zh-CN" sz="2400" dirty="0">
                <a:solidFill>
                  <a:srgbClr val="000000"/>
                </a:solidFill>
                <a:latin typeface="Tahoma" panose="020B0804030504040204" pitchFamily="34" charset="0"/>
              </a:rPr>
              <a:t>polynomial</a:t>
            </a:r>
            <a:r>
              <a:rPr kumimoji="1" lang="zh-CN" altLang="en-US" sz="2800" b="1" dirty="0"/>
              <a:t> </a:t>
            </a:r>
            <a:endParaRPr kumimoji="1" lang="zh-CN" altLang="en-US" sz="28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宋体"/>
        <a:font script="Hant" typeface="新細明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1006</TotalTime>
  <Words>1802</Words>
  <Application>Microsoft Macintosh PowerPoint</Application>
  <PresentationFormat>宽屏</PresentationFormat>
  <Paragraphs>350</Paragraphs>
  <Slides>69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69</vt:i4>
      </vt:variant>
    </vt:vector>
  </HeadingPairs>
  <TitlesOfParts>
    <vt:vector size="79" baseType="lpstr">
      <vt:lpstr>SimHei</vt:lpstr>
      <vt:lpstr>宋体</vt:lpstr>
      <vt:lpstr>Arial</vt:lpstr>
      <vt:lpstr>Arial Black</vt:lpstr>
      <vt:lpstr>Calibri</vt:lpstr>
      <vt:lpstr>Cambria Math</vt:lpstr>
      <vt:lpstr>Courier New</vt:lpstr>
      <vt:lpstr>Tahoma</vt:lpstr>
      <vt:lpstr>Wingdings</vt:lpstr>
      <vt:lpstr>Office 主题​​</vt:lpstr>
      <vt:lpstr>Formal Method 2021-Spring</vt:lpstr>
      <vt:lpstr>习题回顾课程内容</vt:lpstr>
      <vt:lpstr>回顾：课程逻辑</vt:lpstr>
      <vt:lpstr>回顾：课程逻辑</vt:lpstr>
      <vt:lpstr>回顾：课程大纲</vt:lpstr>
      <vt:lpstr>习题回顾课程内容</vt:lpstr>
      <vt:lpstr>线性算数理论：概念</vt:lpstr>
      <vt:lpstr>线性算数理论：概念</vt:lpstr>
      <vt:lpstr>线性算数理论：概念</vt:lpstr>
      <vt:lpstr>线性算数理论：算法</vt:lpstr>
      <vt:lpstr>线性算数理论：算法</vt:lpstr>
      <vt:lpstr>线性算数理论：Fourier-Motzkin</vt:lpstr>
      <vt:lpstr>线性算数理论：Fourier-Motzkin</vt:lpstr>
      <vt:lpstr>线性算数理论：Fourier-Motzkin</vt:lpstr>
      <vt:lpstr>线性算数理论：Fourier-Motzkin</vt:lpstr>
      <vt:lpstr>线性算数理论：Fourier-Motzkin</vt:lpstr>
      <vt:lpstr>线性算数理论：Fourier-Motzkin</vt:lpstr>
      <vt:lpstr>线性算数理论：Fourier-Motzkin</vt:lpstr>
      <vt:lpstr>线性算数理论：Fourier-Motzkin</vt:lpstr>
      <vt:lpstr>线性算数理论：Fourier-Motzkin</vt:lpstr>
      <vt:lpstr>线性算数理论：消元法</vt:lpstr>
      <vt:lpstr>线性算数理论：消元法</vt:lpstr>
      <vt:lpstr>线性算数理论：算法</vt:lpstr>
      <vt:lpstr>线性算数理论：单纯形法</vt:lpstr>
      <vt:lpstr>线性算数理论：单纯形法</vt:lpstr>
      <vt:lpstr>线性算数理论：单纯形法</vt:lpstr>
      <vt:lpstr>线性算数理论：单纯形法</vt:lpstr>
      <vt:lpstr>线性算数理论：单纯形法</vt:lpstr>
      <vt:lpstr>线性算数理论：单纯形法</vt:lpstr>
      <vt:lpstr>线性算数理论：单纯形法</vt:lpstr>
      <vt:lpstr>线性算数理论：单纯形法</vt:lpstr>
      <vt:lpstr>线性算数理论：单纯形法</vt:lpstr>
      <vt:lpstr>线性算数理论：算法</vt:lpstr>
      <vt:lpstr>线性算数理论：分支定界</vt:lpstr>
      <vt:lpstr>线性算数理论：分支定界</vt:lpstr>
      <vt:lpstr>线性算数理论：分支定界</vt:lpstr>
      <vt:lpstr>线性算数理论：分支定界</vt:lpstr>
      <vt:lpstr>线性算数理论：分支定界</vt:lpstr>
      <vt:lpstr>习题回顾课程内容</vt:lpstr>
      <vt:lpstr>数据结构理论</vt:lpstr>
      <vt:lpstr>数据结构理论</vt:lpstr>
      <vt:lpstr>比特向量理论</vt:lpstr>
      <vt:lpstr>比特向量理论</vt:lpstr>
      <vt:lpstr>比特向量理论</vt:lpstr>
      <vt:lpstr>比特向量理论</vt:lpstr>
      <vt:lpstr>比特向量理论</vt:lpstr>
      <vt:lpstr>比特向量理论</vt:lpstr>
      <vt:lpstr>比特向量理论—应用</vt:lpstr>
      <vt:lpstr>数据结构理论</vt:lpstr>
      <vt:lpstr>数组理论</vt:lpstr>
      <vt:lpstr>数组理论-数组及其消去</vt:lpstr>
      <vt:lpstr>数组理论—数组及其消去</vt:lpstr>
      <vt:lpstr>数组理论—数组及其消去</vt:lpstr>
      <vt:lpstr>数组理论—数组及其消去</vt:lpstr>
      <vt:lpstr>数组理论—数组及其消去</vt:lpstr>
      <vt:lpstr>数据结构理论</vt:lpstr>
      <vt:lpstr>指针理论：概念</vt:lpstr>
      <vt:lpstr>指针理论：内存模型</vt:lpstr>
      <vt:lpstr>指针理论：转换到EUF</vt:lpstr>
      <vt:lpstr>指针理论：内存模型</vt:lpstr>
      <vt:lpstr>指针理论：内存模型</vt:lpstr>
      <vt:lpstr>指针理论：内存模型</vt:lpstr>
      <vt:lpstr>指针理论：内存模型</vt:lpstr>
      <vt:lpstr>指针理论：内存模型</vt:lpstr>
      <vt:lpstr>指针理论：内存模型</vt:lpstr>
      <vt:lpstr>指针理论：转换到EUF</vt:lpstr>
      <vt:lpstr>指针理论：转换到EUF</vt:lpstr>
      <vt:lpstr>习题回顾课程内容</vt:lpstr>
      <vt:lpstr>谢谢，周末愉快！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Formal Method 2020-Spring</dc:title>
  <dc:creator>tfd</dc:creator>
  <cp:lastModifiedBy>fan qiliang</cp:lastModifiedBy>
  <cp:revision>150</cp:revision>
  <dcterms:created xsi:type="dcterms:W3CDTF">2021-06-25T10:22:40Z</dcterms:created>
  <dcterms:modified xsi:type="dcterms:W3CDTF">2021-06-26T03:10:40Z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2052-3.6.0.5672</vt:lpwstr>
  </property>
</Properties>
</file>